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3" r:id="rId7"/>
    <p:sldId id="260" r:id="rId8"/>
    <p:sldId id="264" r:id="rId9"/>
    <p:sldId id="261" r:id="rId10"/>
    <p:sldId id="262" r:id="rId11"/>
    <p:sldId id="270" r:id="rId12"/>
    <p:sldId id="271" r:id="rId13"/>
    <p:sldId id="267" r:id="rId14"/>
    <p:sldId id="268" r:id="rId15"/>
    <p:sldId id="269" r:id="rId16"/>
    <p:sldId id="272"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60"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E91DB-5482-4187-9F33-2998CF2614BF}" type="doc">
      <dgm:prSet loTypeId="urn:microsoft.com/office/officeart/2008/layout/VerticalCurvedList" loCatId="list" qsTypeId="urn:microsoft.com/office/officeart/2005/8/quickstyle/simple2" qsCatId="simple" csTypeId="urn:microsoft.com/office/officeart/2005/8/colors/accent1_1" csCatId="accent1" phldr="1"/>
      <dgm:spPr/>
      <dgm:t>
        <a:bodyPr/>
        <a:lstStyle/>
        <a:p>
          <a:endParaRPr kumimoji="1" lang="ja-JP" altLang="en-US"/>
        </a:p>
      </dgm:t>
    </dgm:pt>
    <dgm:pt modelId="{21E4AF2E-DC29-4AA9-A20D-8C21F59F000E}">
      <dgm:prSet custT="1"/>
      <dgm:spPr/>
      <dgm:t>
        <a:bodyPr/>
        <a:lstStyle/>
        <a:p>
          <a:pPr rtl="0"/>
          <a:r>
            <a:rPr kumimoji="1" lang="ja-JP" altLang="en-US" sz="2400" dirty="0">
              <a:latin typeface="BIZ UDPゴシック" panose="020B0400000000000000" pitchFamily="50" charset="-128"/>
              <a:ea typeface="BIZ UDPゴシック" panose="020B0400000000000000" pitchFamily="50" charset="-128"/>
            </a:rPr>
            <a:t>沖縄県多職種連携ケアマネジメント支援事業から</a:t>
          </a:r>
          <a:endParaRPr kumimoji="1" lang="en-US" altLang="ja-JP" sz="2400" dirty="0">
            <a:latin typeface="BIZ UDPゴシック" panose="020B0400000000000000" pitchFamily="50" charset="-128"/>
            <a:ea typeface="BIZ UDPゴシック" panose="020B0400000000000000" pitchFamily="50" charset="-128"/>
          </a:endParaRPr>
        </a:p>
        <a:p>
          <a:pPr rtl="0"/>
          <a:r>
            <a:rPr kumimoji="1" lang="ja-JP" altLang="en-US" sz="2400" dirty="0">
              <a:latin typeface="BIZ UDPゴシック" panose="020B0400000000000000" pitchFamily="50" charset="-128"/>
              <a:ea typeface="BIZ UDPゴシック" panose="020B0400000000000000" pitchFamily="50" charset="-128"/>
            </a:rPr>
            <a:t>見えてきたこと</a:t>
          </a:r>
          <a:endParaRPr lang="ja-JP" altLang="en-US" sz="2400" dirty="0">
            <a:latin typeface="BIZ UDPゴシック" panose="020B0400000000000000" pitchFamily="50" charset="-128"/>
            <a:ea typeface="BIZ UDPゴシック" panose="020B0400000000000000" pitchFamily="50" charset="-128"/>
          </a:endParaRPr>
        </a:p>
      </dgm:t>
    </dgm:pt>
    <dgm:pt modelId="{A8977144-5676-45CD-87D3-D6BADC396909}" type="parTrans" cxnId="{AA54DB99-6C55-405D-A426-E5D0020B4B4E}">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3D7FA160-0130-4764-B910-55B77400989C}" type="sibTrans" cxnId="{AA54DB99-6C55-405D-A426-E5D0020B4B4E}">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DAAD851A-54A1-4369-81C2-776C2D9F7D04}">
      <dgm:prSet custT="1"/>
      <dgm:spPr/>
      <dgm:t>
        <a:bodyPr/>
        <a:lstStyle/>
        <a:p>
          <a:pPr rtl="0"/>
          <a:r>
            <a:rPr kumimoji="1" lang="ja-JP" sz="2400" dirty="0">
              <a:latin typeface="BIZ UDPゴシック" panose="020B0400000000000000" pitchFamily="50" charset="-128"/>
              <a:ea typeface="BIZ UDPゴシック" panose="020B0400000000000000" pitchFamily="50" charset="-128"/>
            </a:rPr>
            <a:t>利用者の自立支援に資する目標設定とは</a:t>
          </a:r>
          <a:endParaRPr lang="ja-JP" sz="2400" dirty="0">
            <a:latin typeface="BIZ UDPゴシック" panose="020B0400000000000000" pitchFamily="50" charset="-128"/>
            <a:ea typeface="BIZ UDPゴシック" panose="020B0400000000000000" pitchFamily="50" charset="-128"/>
          </a:endParaRPr>
        </a:p>
      </dgm:t>
    </dgm:pt>
    <dgm:pt modelId="{A6C9C135-F658-4650-A5B7-A4E236CA004C}" type="parTrans" cxnId="{012901B7-9A14-4C37-8D3C-1C654CF970BF}">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104D70A1-93D7-4FF6-A483-E85CEBD6CF49}" type="sibTrans" cxnId="{012901B7-9A14-4C37-8D3C-1C654CF970BF}">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4BD7DA94-4146-4285-B606-7DCC2E472660}">
      <dgm:prSet custT="1"/>
      <dgm:spPr/>
      <dgm:t>
        <a:bodyPr/>
        <a:lstStyle/>
        <a:p>
          <a:pPr rtl="0"/>
          <a:r>
            <a:rPr kumimoji="1" lang="ja-JP" sz="2400" dirty="0">
              <a:latin typeface="BIZ UDPゴシック" panose="020B0400000000000000" pitchFamily="50" charset="-128"/>
              <a:ea typeface="BIZ UDPゴシック" panose="020B0400000000000000" pitchFamily="50" charset="-128"/>
            </a:rPr>
            <a:t>社会資源の活用、行政への提案について</a:t>
          </a:r>
          <a:endParaRPr lang="ja-JP" sz="2400" dirty="0">
            <a:latin typeface="BIZ UDPゴシック" panose="020B0400000000000000" pitchFamily="50" charset="-128"/>
            <a:ea typeface="BIZ UDPゴシック" panose="020B0400000000000000" pitchFamily="50" charset="-128"/>
          </a:endParaRPr>
        </a:p>
      </dgm:t>
    </dgm:pt>
    <dgm:pt modelId="{E2BFAC54-CC47-43AC-9C37-C17B8717F228}" type="parTrans" cxnId="{E7EF3E71-9398-4AA1-8AF7-405B1AE2EDA1}">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81BC5555-2C89-4D13-B792-432481950476}" type="sibTrans" cxnId="{E7EF3E71-9398-4AA1-8AF7-405B1AE2EDA1}">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8A1E74C6-20F7-4436-A788-F6656CC3487B}">
      <dgm:prSet custT="1"/>
      <dgm:spPr/>
      <dgm:t>
        <a:bodyPr/>
        <a:lstStyle/>
        <a:p>
          <a:pPr rtl="0"/>
          <a:r>
            <a:rPr kumimoji="1" lang="ja-JP" sz="2400" dirty="0">
              <a:latin typeface="BIZ UDPゴシック" panose="020B0400000000000000" pitchFamily="50" charset="-128"/>
              <a:ea typeface="BIZ UDPゴシック" panose="020B0400000000000000" pitchFamily="50" charset="-128"/>
            </a:rPr>
            <a:t>有料老人ホームに入居されている方のケアプラン作成について</a:t>
          </a:r>
          <a:endParaRPr lang="ja-JP" sz="2400" dirty="0">
            <a:latin typeface="BIZ UDPゴシック" panose="020B0400000000000000" pitchFamily="50" charset="-128"/>
            <a:ea typeface="BIZ UDPゴシック" panose="020B0400000000000000" pitchFamily="50" charset="-128"/>
          </a:endParaRPr>
        </a:p>
      </dgm:t>
    </dgm:pt>
    <dgm:pt modelId="{2F88A1E2-140A-4C1C-B9F1-A671210CDC84}" type="parTrans" cxnId="{324FEDEB-981C-4A45-A672-FFACF9A38AFC}">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7BE36010-957A-4E3D-A011-C48CD26D5313}" type="sibTrans" cxnId="{324FEDEB-981C-4A45-A672-FFACF9A38AFC}">
      <dgm:prSet/>
      <dgm:spPr/>
      <dgm:t>
        <a:bodyPr/>
        <a:lstStyle/>
        <a:p>
          <a:endParaRPr kumimoji="1" lang="ja-JP" altLang="en-US" sz="2400">
            <a:latin typeface="BIZ UDPゴシック" panose="020B0400000000000000" pitchFamily="50" charset="-128"/>
            <a:ea typeface="BIZ UDPゴシック" panose="020B0400000000000000" pitchFamily="50" charset="-128"/>
          </a:endParaRPr>
        </a:p>
      </dgm:t>
    </dgm:pt>
    <dgm:pt modelId="{5EE92FB1-391D-4EA9-8161-783208E60E2D}" type="pres">
      <dgm:prSet presAssocID="{A4AE91DB-5482-4187-9F33-2998CF2614BF}" presName="Name0" presStyleCnt="0">
        <dgm:presLayoutVars>
          <dgm:chMax val="7"/>
          <dgm:chPref val="7"/>
          <dgm:dir/>
        </dgm:presLayoutVars>
      </dgm:prSet>
      <dgm:spPr/>
    </dgm:pt>
    <dgm:pt modelId="{74424DB4-B185-4E08-B696-9086D1A79107}" type="pres">
      <dgm:prSet presAssocID="{A4AE91DB-5482-4187-9F33-2998CF2614BF}" presName="Name1" presStyleCnt="0"/>
      <dgm:spPr/>
    </dgm:pt>
    <dgm:pt modelId="{BAE7734E-1857-4331-8D4E-D29AEA1B270E}" type="pres">
      <dgm:prSet presAssocID="{A4AE91DB-5482-4187-9F33-2998CF2614BF}" presName="cycle" presStyleCnt="0"/>
      <dgm:spPr/>
    </dgm:pt>
    <dgm:pt modelId="{692C6B31-09E6-458A-AD52-1D7E78DAE5D2}" type="pres">
      <dgm:prSet presAssocID="{A4AE91DB-5482-4187-9F33-2998CF2614BF}" presName="srcNode" presStyleLbl="node1" presStyleIdx="0" presStyleCnt="4"/>
      <dgm:spPr/>
    </dgm:pt>
    <dgm:pt modelId="{1D8A202B-E33A-4211-99F5-9B8EC16CEE4E}" type="pres">
      <dgm:prSet presAssocID="{A4AE91DB-5482-4187-9F33-2998CF2614BF}" presName="conn" presStyleLbl="parChTrans1D2" presStyleIdx="0" presStyleCnt="1"/>
      <dgm:spPr/>
    </dgm:pt>
    <dgm:pt modelId="{A0CD9558-4406-4D37-A546-BB520D29F795}" type="pres">
      <dgm:prSet presAssocID="{A4AE91DB-5482-4187-9F33-2998CF2614BF}" presName="extraNode" presStyleLbl="node1" presStyleIdx="0" presStyleCnt="4"/>
      <dgm:spPr/>
    </dgm:pt>
    <dgm:pt modelId="{092E9423-4C52-4B86-9D4C-07BB90D84EB4}" type="pres">
      <dgm:prSet presAssocID="{A4AE91DB-5482-4187-9F33-2998CF2614BF}" presName="dstNode" presStyleLbl="node1" presStyleIdx="0" presStyleCnt="4"/>
      <dgm:spPr/>
    </dgm:pt>
    <dgm:pt modelId="{997634DC-9D0B-432E-8AC3-179B542523B3}" type="pres">
      <dgm:prSet presAssocID="{21E4AF2E-DC29-4AA9-A20D-8C21F59F000E}" presName="text_1" presStyleLbl="node1" presStyleIdx="0" presStyleCnt="4">
        <dgm:presLayoutVars>
          <dgm:bulletEnabled val="1"/>
        </dgm:presLayoutVars>
      </dgm:prSet>
      <dgm:spPr/>
    </dgm:pt>
    <dgm:pt modelId="{F9102CC5-F009-4A3A-AE8A-606D68667A7C}" type="pres">
      <dgm:prSet presAssocID="{21E4AF2E-DC29-4AA9-A20D-8C21F59F000E}" presName="accent_1" presStyleCnt="0"/>
      <dgm:spPr/>
    </dgm:pt>
    <dgm:pt modelId="{283D22D6-853E-48AC-A7C9-9661E1D9A131}" type="pres">
      <dgm:prSet presAssocID="{21E4AF2E-DC29-4AA9-A20D-8C21F59F000E}" presName="accentRepeatNode" presStyleLbl="solidFgAcc1" presStyleIdx="0" presStyleCnt="4"/>
      <dgm:spPr>
        <a:solidFill>
          <a:schemeClr val="tx2">
            <a:lumMod val="60000"/>
            <a:lumOff val="40000"/>
          </a:schemeClr>
        </a:solidFill>
      </dgm:spPr>
    </dgm:pt>
    <dgm:pt modelId="{7741D8A1-ADE3-4E31-A79E-4AD412723FC5}" type="pres">
      <dgm:prSet presAssocID="{DAAD851A-54A1-4369-81C2-776C2D9F7D04}" presName="text_2" presStyleLbl="node1" presStyleIdx="1" presStyleCnt="4">
        <dgm:presLayoutVars>
          <dgm:bulletEnabled val="1"/>
        </dgm:presLayoutVars>
      </dgm:prSet>
      <dgm:spPr/>
    </dgm:pt>
    <dgm:pt modelId="{72E35D2D-D723-4A1A-89C3-4B95EC8AF47D}" type="pres">
      <dgm:prSet presAssocID="{DAAD851A-54A1-4369-81C2-776C2D9F7D04}" presName="accent_2" presStyleCnt="0"/>
      <dgm:spPr/>
    </dgm:pt>
    <dgm:pt modelId="{43D2C842-8A3C-4E0E-9731-EA05DBA51770}" type="pres">
      <dgm:prSet presAssocID="{DAAD851A-54A1-4369-81C2-776C2D9F7D04}" presName="accentRepeatNode" presStyleLbl="solidFgAcc1" presStyleIdx="1" presStyleCnt="4"/>
      <dgm:spPr>
        <a:solidFill>
          <a:schemeClr val="tx2">
            <a:lumMod val="60000"/>
            <a:lumOff val="40000"/>
          </a:schemeClr>
        </a:solidFill>
      </dgm:spPr>
    </dgm:pt>
    <dgm:pt modelId="{326C8D3E-072C-4096-BB72-270CDD811D39}" type="pres">
      <dgm:prSet presAssocID="{4BD7DA94-4146-4285-B606-7DCC2E472660}" presName="text_3" presStyleLbl="node1" presStyleIdx="2" presStyleCnt="4">
        <dgm:presLayoutVars>
          <dgm:bulletEnabled val="1"/>
        </dgm:presLayoutVars>
      </dgm:prSet>
      <dgm:spPr/>
    </dgm:pt>
    <dgm:pt modelId="{CCA3CEBF-B0B2-4AB2-9AF9-23996C07A1A8}" type="pres">
      <dgm:prSet presAssocID="{4BD7DA94-4146-4285-B606-7DCC2E472660}" presName="accent_3" presStyleCnt="0"/>
      <dgm:spPr/>
    </dgm:pt>
    <dgm:pt modelId="{7650387C-C7C8-4F49-B9DC-520D83640FD1}" type="pres">
      <dgm:prSet presAssocID="{4BD7DA94-4146-4285-B606-7DCC2E472660}" presName="accentRepeatNode" presStyleLbl="solidFgAcc1" presStyleIdx="2" presStyleCnt="4"/>
      <dgm:spPr>
        <a:solidFill>
          <a:schemeClr val="tx2">
            <a:lumMod val="60000"/>
            <a:lumOff val="40000"/>
          </a:schemeClr>
        </a:solidFill>
      </dgm:spPr>
    </dgm:pt>
    <dgm:pt modelId="{0F76378A-B3C3-4951-8E5F-069B43CB3A32}" type="pres">
      <dgm:prSet presAssocID="{8A1E74C6-20F7-4436-A788-F6656CC3487B}" presName="text_4" presStyleLbl="node1" presStyleIdx="3" presStyleCnt="4">
        <dgm:presLayoutVars>
          <dgm:bulletEnabled val="1"/>
        </dgm:presLayoutVars>
      </dgm:prSet>
      <dgm:spPr/>
    </dgm:pt>
    <dgm:pt modelId="{026E9272-6A59-4E04-A9ED-DDA2CF3E455E}" type="pres">
      <dgm:prSet presAssocID="{8A1E74C6-20F7-4436-A788-F6656CC3487B}" presName="accent_4" presStyleCnt="0"/>
      <dgm:spPr/>
    </dgm:pt>
    <dgm:pt modelId="{6F834A41-36FD-474E-8646-9148B47AD62C}" type="pres">
      <dgm:prSet presAssocID="{8A1E74C6-20F7-4436-A788-F6656CC3487B}" presName="accentRepeatNode" presStyleLbl="solidFgAcc1" presStyleIdx="3" presStyleCnt="4"/>
      <dgm:spPr>
        <a:solidFill>
          <a:schemeClr val="tx2">
            <a:lumMod val="60000"/>
            <a:lumOff val="40000"/>
          </a:schemeClr>
        </a:solidFill>
      </dgm:spPr>
    </dgm:pt>
  </dgm:ptLst>
  <dgm:cxnLst>
    <dgm:cxn modelId="{9B739C00-3C14-4E30-96B0-8DF9579F8792}" type="presOf" srcId="{4BD7DA94-4146-4285-B606-7DCC2E472660}" destId="{326C8D3E-072C-4096-BB72-270CDD811D39}" srcOrd="0" destOrd="0" presId="urn:microsoft.com/office/officeart/2008/layout/VerticalCurvedList"/>
    <dgm:cxn modelId="{FD2AFC10-38E6-4B8E-83DC-74B6AF606183}" type="presOf" srcId="{A4AE91DB-5482-4187-9F33-2998CF2614BF}" destId="{5EE92FB1-391D-4EA9-8161-783208E60E2D}" srcOrd="0" destOrd="0" presId="urn:microsoft.com/office/officeart/2008/layout/VerticalCurvedList"/>
    <dgm:cxn modelId="{E7EF3E71-9398-4AA1-8AF7-405B1AE2EDA1}" srcId="{A4AE91DB-5482-4187-9F33-2998CF2614BF}" destId="{4BD7DA94-4146-4285-B606-7DCC2E472660}" srcOrd="2" destOrd="0" parTransId="{E2BFAC54-CC47-43AC-9C37-C17B8717F228}" sibTransId="{81BC5555-2C89-4D13-B792-432481950476}"/>
    <dgm:cxn modelId="{121EB654-F251-44BF-9384-FF7D291AA07C}" type="presOf" srcId="{DAAD851A-54A1-4369-81C2-776C2D9F7D04}" destId="{7741D8A1-ADE3-4E31-A79E-4AD412723FC5}" srcOrd="0" destOrd="0" presId="urn:microsoft.com/office/officeart/2008/layout/VerticalCurvedList"/>
    <dgm:cxn modelId="{E7225188-F165-4D8B-8B55-2A8EDA4E1412}" type="presOf" srcId="{3D7FA160-0130-4764-B910-55B77400989C}" destId="{1D8A202B-E33A-4211-99F5-9B8EC16CEE4E}" srcOrd="0" destOrd="0" presId="urn:microsoft.com/office/officeart/2008/layout/VerticalCurvedList"/>
    <dgm:cxn modelId="{AA54DB99-6C55-405D-A426-E5D0020B4B4E}" srcId="{A4AE91DB-5482-4187-9F33-2998CF2614BF}" destId="{21E4AF2E-DC29-4AA9-A20D-8C21F59F000E}" srcOrd="0" destOrd="0" parTransId="{A8977144-5676-45CD-87D3-D6BADC396909}" sibTransId="{3D7FA160-0130-4764-B910-55B77400989C}"/>
    <dgm:cxn modelId="{538F8F9F-CDFC-4356-934C-CA3AB55164FC}" type="presOf" srcId="{21E4AF2E-DC29-4AA9-A20D-8C21F59F000E}" destId="{997634DC-9D0B-432E-8AC3-179B542523B3}" srcOrd="0" destOrd="0" presId="urn:microsoft.com/office/officeart/2008/layout/VerticalCurvedList"/>
    <dgm:cxn modelId="{012901B7-9A14-4C37-8D3C-1C654CF970BF}" srcId="{A4AE91DB-5482-4187-9F33-2998CF2614BF}" destId="{DAAD851A-54A1-4369-81C2-776C2D9F7D04}" srcOrd="1" destOrd="0" parTransId="{A6C9C135-F658-4650-A5B7-A4E236CA004C}" sibTransId="{104D70A1-93D7-4FF6-A483-E85CEBD6CF49}"/>
    <dgm:cxn modelId="{66B8F5E8-CDF7-4D9F-9C68-D0503E8C1E74}" type="presOf" srcId="{8A1E74C6-20F7-4436-A788-F6656CC3487B}" destId="{0F76378A-B3C3-4951-8E5F-069B43CB3A32}" srcOrd="0" destOrd="0" presId="urn:microsoft.com/office/officeart/2008/layout/VerticalCurvedList"/>
    <dgm:cxn modelId="{324FEDEB-981C-4A45-A672-FFACF9A38AFC}" srcId="{A4AE91DB-5482-4187-9F33-2998CF2614BF}" destId="{8A1E74C6-20F7-4436-A788-F6656CC3487B}" srcOrd="3" destOrd="0" parTransId="{2F88A1E2-140A-4C1C-B9F1-A671210CDC84}" sibTransId="{7BE36010-957A-4E3D-A011-C48CD26D5313}"/>
    <dgm:cxn modelId="{B60C7CAC-588A-47CB-92A8-1B1644C5A413}" type="presParOf" srcId="{5EE92FB1-391D-4EA9-8161-783208E60E2D}" destId="{74424DB4-B185-4E08-B696-9086D1A79107}" srcOrd="0" destOrd="0" presId="urn:microsoft.com/office/officeart/2008/layout/VerticalCurvedList"/>
    <dgm:cxn modelId="{040ECA04-0A24-466C-86A3-F78A52E5CADE}" type="presParOf" srcId="{74424DB4-B185-4E08-B696-9086D1A79107}" destId="{BAE7734E-1857-4331-8D4E-D29AEA1B270E}" srcOrd="0" destOrd="0" presId="urn:microsoft.com/office/officeart/2008/layout/VerticalCurvedList"/>
    <dgm:cxn modelId="{AE686F56-47B5-484F-980F-B1036DE19409}" type="presParOf" srcId="{BAE7734E-1857-4331-8D4E-D29AEA1B270E}" destId="{692C6B31-09E6-458A-AD52-1D7E78DAE5D2}" srcOrd="0" destOrd="0" presId="urn:microsoft.com/office/officeart/2008/layout/VerticalCurvedList"/>
    <dgm:cxn modelId="{5F0C5359-51C3-4759-9E86-50D871585021}" type="presParOf" srcId="{BAE7734E-1857-4331-8D4E-D29AEA1B270E}" destId="{1D8A202B-E33A-4211-99F5-9B8EC16CEE4E}" srcOrd="1" destOrd="0" presId="urn:microsoft.com/office/officeart/2008/layout/VerticalCurvedList"/>
    <dgm:cxn modelId="{0E3C60F7-76B1-4E54-A879-EADA57AAC292}" type="presParOf" srcId="{BAE7734E-1857-4331-8D4E-D29AEA1B270E}" destId="{A0CD9558-4406-4D37-A546-BB520D29F795}" srcOrd="2" destOrd="0" presId="urn:microsoft.com/office/officeart/2008/layout/VerticalCurvedList"/>
    <dgm:cxn modelId="{0EACD2F9-4C1E-45AA-BFE9-F9834AC65DA0}" type="presParOf" srcId="{BAE7734E-1857-4331-8D4E-D29AEA1B270E}" destId="{092E9423-4C52-4B86-9D4C-07BB90D84EB4}" srcOrd="3" destOrd="0" presId="urn:microsoft.com/office/officeart/2008/layout/VerticalCurvedList"/>
    <dgm:cxn modelId="{FFDFA7DE-0391-4B6A-B782-893A97954D8C}" type="presParOf" srcId="{74424DB4-B185-4E08-B696-9086D1A79107}" destId="{997634DC-9D0B-432E-8AC3-179B542523B3}" srcOrd="1" destOrd="0" presId="urn:microsoft.com/office/officeart/2008/layout/VerticalCurvedList"/>
    <dgm:cxn modelId="{214FA446-80B5-49A5-9662-6A31D7EEF1F9}" type="presParOf" srcId="{74424DB4-B185-4E08-B696-9086D1A79107}" destId="{F9102CC5-F009-4A3A-AE8A-606D68667A7C}" srcOrd="2" destOrd="0" presId="urn:microsoft.com/office/officeart/2008/layout/VerticalCurvedList"/>
    <dgm:cxn modelId="{6E481ED3-6B88-4DC7-B3B7-181508740A81}" type="presParOf" srcId="{F9102CC5-F009-4A3A-AE8A-606D68667A7C}" destId="{283D22D6-853E-48AC-A7C9-9661E1D9A131}" srcOrd="0" destOrd="0" presId="urn:microsoft.com/office/officeart/2008/layout/VerticalCurvedList"/>
    <dgm:cxn modelId="{802D240A-B9F8-4541-BAA8-6D637F68CCA7}" type="presParOf" srcId="{74424DB4-B185-4E08-B696-9086D1A79107}" destId="{7741D8A1-ADE3-4E31-A79E-4AD412723FC5}" srcOrd="3" destOrd="0" presId="urn:microsoft.com/office/officeart/2008/layout/VerticalCurvedList"/>
    <dgm:cxn modelId="{89F25786-70AF-4FB3-B753-43DE6391242E}" type="presParOf" srcId="{74424DB4-B185-4E08-B696-9086D1A79107}" destId="{72E35D2D-D723-4A1A-89C3-4B95EC8AF47D}" srcOrd="4" destOrd="0" presId="urn:microsoft.com/office/officeart/2008/layout/VerticalCurvedList"/>
    <dgm:cxn modelId="{2851FDF3-AB51-4F3B-9E9F-3EF466896AA0}" type="presParOf" srcId="{72E35D2D-D723-4A1A-89C3-4B95EC8AF47D}" destId="{43D2C842-8A3C-4E0E-9731-EA05DBA51770}" srcOrd="0" destOrd="0" presId="urn:microsoft.com/office/officeart/2008/layout/VerticalCurvedList"/>
    <dgm:cxn modelId="{3FBA10F3-DC72-4C50-AB48-E157A4BAF502}" type="presParOf" srcId="{74424DB4-B185-4E08-B696-9086D1A79107}" destId="{326C8D3E-072C-4096-BB72-270CDD811D39}" srcOrd="5" destOrd="0" presId="urn:microsoft.com/office/officeart/2008/layout/VerticalCurvedList"/>
    <dgm:cxn modelId="{C939C6AD-78AA-4A39-9747-CABD2163A3B4}" type="presParOf" srcId="{74424DB4-B185-4E08-B696-9086D1A79107}" destId="{CCA3CEBF-B0B2-4AB2-9AF9-23996C07A1A8}" srcOrd="6" destOrd="0" presId="urn:microsoft.com/office/officeart/2008/layout/VerticalCurvedList"/>
    <dgm:cxn modelId="{3EF0121E-3778-491C-9180-F11FE284F172}" type="presParOf" srcId="{CCA3CEBF-B0B2-4AB2-9AF9-23996C07A1A8}" destId="{7650387C-C7C8-4F49-B9DC-520D83640FD1}" srcOrd="0" destOrd="0" presId="urn:microsoft.com/office/officeart/2008/layout/VerticalCurvedList"/>
    <dgm:cxn modelId="{33F7DE97-8451-4567-8B79-16B4ED20B606}" type="presParOf" srcId="{74424DB4-B185-4E08-B696-9086D1A79107}" destId="{0F76378A-B3C3-4951-8E5F-069B43CB3A32}" srcOrd="7" destOrd="0" presId="urn:microsoft.com/office/officeart/2008/layout/VerticalCurvedList"/>
    <dgm:cxn modelId="{254EBED4-BD50-40F2-9D0C-2FB0CA519F17}" type="presParOf" srcId="{74424DB4-B185-4E08-B696-9086D1A79107}" destId="{026E9272-6A59-4E04-A9ED-DDA2CF3E455E}" srcOrd="8" destOrd="0" presId="urn:microsoft.com/office/officeart/2008/layout/VerticalCurvedList"/>
    <dgm:cxn modelId="{B544231D-5E53-4BE6-A98F-31F3C67D3EFE}" type="presParOf" srcId="{026E9272-6A59-4E04-A9ED-DDA2CF3E455E}" destId="{6F834A41-36FD-474E-8646-9148B47AD6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2D66FA-CE20-472F-A1B1-CB3887325D9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D0B71107-8227-4862-A605-6C903354B054}">
      <dgm:prSet>
        <dgm:style>
          <a:lnRef idx="2">
            <a:schemeClr val="accent2"/>
          </a:lnRef>
          <a:fillRef idx="1">
            <a:schemeClr val="lt1"/>
          </a:fillRef>
          <a:effectRef idx="0">
            <a:schemeClr val="accent2"/>
          </a:effectRef>
          <a:fontRef idx="minor">
            <a:schemeClr val="dk1"/>
          </a:fontRef>
        </dgm:style>
      </dgm:prSet>
      <dgm:spPr/>
      <dgm:t>
        <a:bodyPr/>
        <a:lstStyle/>
        <a:p>
          <a:pPr rtl="0"/>
          <a:r>
            <a:rPr kumimoji="1" lang="ja-JP">
              <a:latin typeface="BIZ UDPゴシック" panose="020B0400000000000000" pitchFamily="50" charset="-128"/>
              <a:ea typeface="BIZ UDPゴシック" panose="020B0400000000000000" pitchFamily="50" charset="-128"/>
            </a:rPr>
            <a:t>なぜ週</a:t>
          </a:r>
          <a:r>
            <a:rPr kumimoji="1" lang="en-US">
              <a:latin typeface="BIZ UDPゴシック" panose="020B0400000000000000" pitchFamily="50" charset="-128"/>
              <a:ea typeface="BIZ UDPゴシック" panose="020B0400000000000000" pitchFamily="50" charset="-128"/>
            </a:rPr>
            <a:t>4</a:t>
          </a:r>
          <a:r>
            <a:rPr kumimoji="1" lang="ja-JP">
              <a:latin typeface="BIZ UDPゴシック" panose="020B0400000000000000" pitchFamily="50" charset="-128"/>
              <a:ea typeface="BIZ UDPゴシック" panose="020B0400000000000000" pitchFamily="50" charset="-128"/>
            </a:rPr>
            <a:t>回か</a:t>
          </a:r>
          <a:endParaRPr lang="ja-JP">
            <a:latin typeface="BIZ UDPゴシック" panose="020B0400000000000000" pitchFamily="50" charset="-128"/>
            <a:ea typeface="BIZ UDPゴシック" panose="020B0400000000000000" pitchFamily="50" charset="-128"/>
          </a:endParaRPr>
        </a:p>
      </dgm:t>
    </dgm:pt>
    <dgm:pt modelId="{3890920A-03C2-4612-B120-CF0D8346AEC6}" type="parTrans" cxnId="{00C95C1E-11C4-4FB4-8313-7B3AD38D0BC8}">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ECB52A2-AFE3-4458-BB5A-C3A37FDB92AE}" type="sibTrans" cxnId="{00C95C1E-11C4-4FB4-8313-7B3AD38D0BC8}">
      <dgm:prSet/>
      <dgm:spPr>
        <a:solidFill>
          <a:srgbClr val="FFC000"/>
        </a:solidFill>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4E9147C-369F-4D48-A00F-E7476F3DEC0F}">
      <dgm:prSet>
        <dgm:style>
          <a:lnRef idx="2">
            <a:schemeClr val="accent2"/>
          </a:lnRef>
          <a:fillRef idx="1">
            <a:schemeClr val="lt1"/>
          </a:fillRef>
          <a:effectRef idx="0">
            <a:schemeClr val="accent2"/>
          </a:effectRef>
          <a:fontRef idx="minor">
            <a:schemeClr val="dk1"/>
          </a:fontRef>
        </dgm:style>
      </dgm:prSet>
      <dgm:spPr/>
      <dgm:t>
        <a:bodyPr/>
        <a:lstStyle/>
        <a:p>
          <a:pPr rtl="0"/>
          <a:r>
            <a:rPr kumimoji="1" lang="ja-JP">
              <a:latin typeface="BIZ UDPゴシック" panose="020B0400000000000000" pitchFamily="50" charset="-128"/>
              <a:ea typeface="BIZ UDPゴシック" panose="020B0400000000000000" pitchFamily="50" charset="-128"/>
            </a:rPr>
            <a:t>なぜデイサービスか</a:t>
          </a:r>
          <a:endParaRPr lang="ja-JP">
            <a:latin typeface="BIZ UDPゴシック" panose="020B0400000000000000" pitchFamily="50" charset="-128"/>
            <a:ea typeface="BIZ UDPゴシック" panose="020B0400000000000000" pitchFamily="50" charset="-128"/>
          </a:endParaRPr>
        </a:p>
      </dgm:t>
    </dgm:pt>
    <dgm:pt modelId="{59BC2F66-9739-4176-AC86-E373ACF83BDD}" type="parTrans" cxnId="{36AA9F92-7C05-4966-B408-9AEBB31A00C2}">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7F1EE3C-6707-4FC4-8354-9C9F34D8272C}" type="sibTrans" cxnId="{36AA9F92-7C05-4966-B408-9AEBB31A00C2}">
      <dgm:prSet/>
      <dgm:spPr>
        <a:solidFill>
          <a:srgbClr val="FFC000"/>
        </a:solidFill>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6BE25B8-3AFF-46DA-B077-9F66C387FC39}">
      <dgm:prSet>
        <dgm:style>
          <a:lnRef idx="2">
            <a:schemeClr val="accent2"/>
          </a:lnRef>
          <a:fillRef idx="1">
            <a:schemeClr val="lt1"/>
          </a:fillRef>
          <a:effectRef idx="0">
            <a:schemeClr val="accent2"/>
          </a:effectRef>
          <a:fontRef idx="minor">
            <a:schemeClr val="dk1"/>
          </a:fontRef>
        </dgm:style>
      </dgm:prSet>
      <dgm:spPr/>
      <dgm:t>
        <a:bodyPr/>
        <a:lstStyle/>
        <a:p>
          <a:pPr rtl="0"/>
          <a:r>
            <a:rPr kumimoji="1" lang="ja-JP">
              <a:latin typeface="BIZ UDPゴシック" panose="020B0400000000000000" pitchFamily="50" charset="-128"/>
              <a:ea typeface="BIZ UDPゴシック" panose="020B0400000000000000" pitchFamily="50" charset="-128"/>
            </a:rPr>
            <a:t>なぜ筋力低下があるか</a:t>
          </a:r>
          <a:endParaRPr lang="ja-JP">
            <a:latin typeface="BIZ UDPゴシック" panose="020B0400000000000000" pitchFamily="50" charset="-128"/>
            <a:ea typeface="BIZ UDPゴシック" panose="020B0400000000000000" pitchFamily="50" charset="-128"/>
          </a:endParaRPr>
        </a:p>
      </dgm:t>
    </dgm:pt>
    <dgm:pt modelId="{3672A98C-A3AD-4023-9027-72CF5E78C98C}" type="parTrans" cxnId="{A8AAF16E-94F4-44D3-AF72-241AA1E6CDE6}">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ED33C6A-3F45-4345-8617-55A5F12017BE}" type="sibTrans" cxnId="{A8AAF16E-94F4-44D3-AF72-241AA1E6CDE6}">
      <dgm:prSet/>
      <dgm:spPr>
        <a:solidFill>
          <a:srgbClr val="FFC000"/>
        </a:solidFill>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3F35DFE-87C9-44AA-B4D8-7732A0F603E9}">
      <dgm:prSet>
        <dgm:style>
          <a:lnRef idx="2">
            <a:schemeClr val="accent2"/>
          </a:lnRef>
          <a:fillRef idx="1">
            <a:schemeClr val="lt1"/>
          </a:fillRef>
          <a:effectRef idx="0">
            <a:schemeClr val="accent2"/>
          </a:effectRef>
          <a:fontRef idx="minor">
            <a:schemeClr val="dk1"/>
          </a:fontRef>
        </dgm:style>
      </dgm:prSet>
      <dgm:spPr/>
      <dgm:t>
        <a:bodyPr/>
        <a:lstStyle/>
        <a:p>
          <a:pPr rtl="0"/>
          <a:r>
            <a:rPr kumimoji="1" lang="ja-JP" dirty="0">
              <a:latin typeface="BIZ UDPゴシック" panose="020B0400000000000000" pitchFamily="50" charset="-128"/>
              <a:ea typeface="BIZ UDPゴシック" panose="020B0400000000000000" pitchFamily="50" charset="-128"/>
            </a:rPr>
            <a:t>なぜ栄養が不十分か</a:t>
          </a:r>
          <a:endParaRPr lang="ja-JP" dirty="0">
            <a:latin typeface="BIZ UDPゴシック" panose="020B0400000000000000" pitchFamily="50" charset="-128"/>
            <a:ea typeface="BIZ UDPゴシック" panose="020B0400000000000000" pitchFamily="50" charset="-128"/>
          </a:endParaRPr>
        </a:p>
      </dgm:t>
    </dgm:pt>
    <dgm:pt modelId="{33D54F42-80F8-48B8-AFFD-61FE15CE17FA}" type="parTrans" cxnId="{E1E06BFE-9096-4BA7-B0E8-B1589713FEB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DD22F082-8B81-4630-9994-0BBE2D7E1545}" type="sibTrans" cxnId="{E1E06BFE-9096-4BA7-B0E8-B1589713FEBF}">
      <dgm:prSet/>
      <dgm:spPr>
        <a:solidFill>
          <a:srgbClr val="FFC000"/>
        </a:solidFill>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3227616-84CD-4D69-83FC-94AF51BF53D0}">
      <dgm:prSet>
        <dgm:style>
          <a:lnRef idx="2">
            <a:schemeClr val="accent2"/>
          </a:lnRef>
          <a:fillRef idx="1">
            <a:schemeClr val="lt1"/>
          </a:fillRef>
          <a:effectRef idx="0">
            <a:schemeClr val="accent2"/>
          </a:effectRef>
          <a:fontRef idx="minor">
            <a:schemeClr val="dk1"/>
          </a:fontRef>
        </dgm:style>
      </dgm:prSet>
      <dgm:spPr/>
      <dgm:t>
        <a:bodyPr/>
        <a:lstStyle/>
        <a:p>
          <a:pPr rtl="0"/>
          <a:r>
            <a:rPr kumimoji="1" lang="ja-JP" dirty="0">
              <a:latin typeface="BIZ UDPゴシック" panose="020B0400000000000000" pitchFamily="50" charset="-128"/>
              <a:ea typeface="BIZ UDPゴシック" panose="020B0400000000000000" pitchFamily="50" charset="-128"/>
            </a:rPr>
            <a:t>なぜ痩せてきているか</a:t>
          </a:r>
          <a:endParaRPr lang="ja-JP" dirty="0">
            <a:latin typeface="BIZ UDPゴシック" panose="020B0400000000000000" pitchFamily="50" charset="-128"/>
            <a:ea typeface="BIZ UDPゴシック" panose="020B0400000000000000" pitchFamily="50" charset="-128"/>
          </a:endParaRPr>
        </a:p>
      </dgm:t>
    </dgm:pt>
    <dgm:pt modelId="{95AE68D8-5DAC-4596-B3DC-366DFA9B9EC2}" type="parTrans" cxnId="{7A007DA3-1F7C-4820-A458-91F5976FA3AE}">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6D272F1-C628-4DA0-80A7-BFE46AD92D88}" type="sibTrans" cxnId="{7A007DA3-1F7C-4820-A458-91F5976FA3AE}">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A212B5C1-850D-4FFC-9A7B-73C690B8A04F}" type="pres">
      <dgm:prSet presAssocID="{1D2D66FA-CE20-472F-A1B1-CB3887325D97}" presName="Name0" presStyleCnt="0">
        <dgm:presLayoutVars>
          <dgm:dir/>
          <dgm:resizeHandles val="exact"/>
        </dgm:presLayoutVars>
      </dgm:prSet>
      <dgm:spPr/>
    </dgm:pt>
    <dgm:pt modelId="{188B278D-AAF7-4606-A4BB-8ACF49543C32}" type="pres">
      <dgm:prSet presAssocID="{D0B71107-8227-4862-A605-6C903354B054}" presName="node" presStyleLbl="node1" presStyleIdx="0" presStyleCnt="5" custScaleY="251290">
        <dgm:presLayoutVars>
          <dgm:bulletEnabled val="1"/>
        </dgm:presLayoutVars>
      </dgm:prSet>
      <dgm:spPr/>
    </dgm:pt>
    <dgm:pt modelId="{F9F7B3C9-980C-4ED3-B285-59FA919301FC}" type="pres">
      <dgm:prSet presAssocID="{DECB52A2-AFE3-4458-BB5A-C3A37FDB92AE}" presName="sibTrans" presStyleLbl="sibTrans2D1" presStyleIdx="0" presStyleCnt="4"/>
      <dgm:spPr/>
    </dgm:pt>
    <dgm:pt modelId="{6F3C1563-EBF4-4961-8760-F98157CCC262}" type="pres">
      <dgm:prSet presAssocID="{DECB52A2-AFE3-4458-BB5A-C3A37FDB92AE}" presName="connectorText" presStyleLbl="sibTrans2D1" presStyleIdx="0" presStyleCnt="4"/>
      <dgm:spPr/>
    </dgm:pt>
    <dgm:pt modelId="{DFB1A1FA-9392-4507-BA52-20A1633973F5}" type="pres">
      <dgm:prSet presAssocID="{34E9147C-369F-4D48-A00F-E7476F3DEC0F}" presName="node" presStyleLbl="node1" presStyleIdx="1" presStyleCnt="5" custScaleY="251290">
        <dgm:presLayoutVars>
          <dgm:bulletEnabled val="1"/>
        </dgm:presLayoutVars>
      </dgm:prSet>
      <dgm:spPr/>
    </dgm:pt>
    <dgm:pt modelId="{A8536CE1-B2C5-4712-8BD3-AD3E3DDC4F75}" type="pres">
      <dgm:prSet presAssocID="{A7F1EE3C-6707-4FC4-8354-9C9F34D8272C}" presName="sibTrans" presStyleLbl="sibTrans2D1" presStyleIdx="1" presStyleCnt="4"/>
      <dgm:spPr/>
    </dgm:pt>
    <dgm:pt modelId="{318E65B8-CF27-4E3D-A22B-59D43125F5F0}" type="pres">
      <dgm:prSet presAssocID="{A7F1EE3C-6707-4FC4-8354-9C9F34D8272C}" presName="connectorText" presStyleLbl="sibTrans2D1" presStyleIdx="1" presStyleCnt="4"/>
      <dgm:spPr/>
    </dgm:pt>
    <dgm:pt modelId="{0D9CC711-17DE-4B7E-AC7C-7D80841B4E7E}" type="pres">
      <dgm:prSet presAssocID="{A6BE25B8-3AFF-46DA-B077-9F66C387FC39}" presName="node" presStyleLbl="node1" presStyleIdx="2" presStyleCnt="5" custScaleY="251290">
        <dgm:presLayoutVars>
          <dgm:bulletEnabled val="1"/>
        </dgm:presLayoutVars>
      </dgm:prSet>
      <dgm:spPr/>
    </dgm:pt>
    <dgm:pt modelId="{8F645480-93C2-4ABD-A03E-0E5B42BF2FE9}" type="pres">
      <dgm:prSet presAssocID="{AED33C6A-3F45-4345-8617-55A5F12017BE}" presName="sibTrans" presStyleLbl="sibTrans2D1" presStyleIdx="2" presStyleCnt="4"/>
      <dgm:spPr/>
    </dgm:pt>
    <dgm:pt modelId="{F816C57A-B30D-491C-B717-9B5E4AB9023F}" type="pres">
      <dgm:prSet presAssocID="{AED33C6A-3F45-4345-8617-55A5F12017BE}" presName="connectorText" presStyleLbl="sibTrans2D1" presStyleIdx="2" presStyleCnt="4"/>
      <dgm:spPr/>
    </dgm:pt>
    <dgm:pt modelId="{33B0FA1F-8DA7-44B4-8B8D-0C95BDE1C597}" type="pres">
      <dgm:prSet presAssocID="{C3F35DFE-87C9-44AA-B4D8-7732A0F603E9}" presName="node" presStyleLbl="node1" presStyleIdx="3" presStyleCnt="5" custScaleY="251290">
        <dgm:presLayoutVars>
          <dgm:bulletEnabled val="1"/>
        </dgm:presLayoutVars>
      </dgm:prSet>
      <dgm:spPr/>
    </dgm:pt>
    <dgm:pt modelId="{AF4DDE6F-8B0F-47DB-8872-04D8F5A16D5C}" type="pres">
      <dgm:prSet presAssocID="{DD22F082-8B81-4630-9994-0BBE2D7E1545}" presName="sibTrans" presStyleLbl="sibTrans2D1" presStyleIdx="3" presStyleCnt="4"/>
      <dgm:spPr/>
    </dgm:pt>
    <dgm:pt modelId="{B9D1409C-6165-4E0F-905F-E6028C448CC7}" type="pres">
      <dgm:prSet presAssocID="{DD22F082-8B81-4630-9994-0BBE2D7E1545}" presName="connectorText" presStyleLbl="sibTrans2D1" presStyleIdx="3" presStyleCnt="4"/>
      <dgm:spPr/>
    </dgm:pt>
    <dgm:pt modelId="{4328DD27-B0D1-4948-B337-91F168A48006}" type="pres">
      <dgm:prSet presAssocID="{33227616-84CD-4D69-83FC-94AF51BF53D0}" presName="node" presStyleLbl="node1" presStyleIdx="4" presStyleCnt="5" custScaleY="251290">
        <dgm:presLayoutVars>
          <dgm:bulletEnabled val="1"/>
        </dgm:presLayoutVars>
      </dgm:prSet>
      <dgm:spPr/>
    </dgm:pt>
  </dgm:ptLst>
  <dgm:cxnLst>
    <dgm:cxn modelId="{B07D0607-01FA-449E-9B1F-AF4D56DAD880}" type="presOf" srcId="{A7F1EE3C-6707-4FC4-8354-9C9F34D8272C}" destId="{A8536CE1-B2C5-4712-8BD3-AD3E3DDC4F75}" srcOrd="0" destOrd="0" presId="urn:microsoft.com/office/officeart/2005/8/layout/process1"/>
    <dgm:cxn modelId="{3CB6B40B-3A6F-4B63-956F-6DAAA6A617FC}" type="presOf" srcId="{33227616-84CD-4D69-83FC-94AF51BF53D0}" destId="{4328DD27-B0D1-4948-B337-91F168A48006}" srcOrd="0" destOrd="0" presId="urn:microsoft.com/office/officeart/2005/8/layout/process1"/>
    <dgm:cxn modelId="{67C12717-99E9-48EC-96FA-F3C46C65DD9C}" type="presOf" srcId="{DECB52A2-AFE3-4458-BB5A-C3A37FDB92AE}" destId="{F9F7B3C9-980C-4ED3-B285-59FA919301FC}" srcOrd="0" destOrd="0" presId="urn:microsoft.com/office/officeart/2005/8/layout/process1"/>
    <dgm:cxn modelId="{00C95C1E-11C4-4FB4-8313-7B3AD38D0BC8}" srcId="{1D2D66FA-CE20-472F-A1B1-CB3887325D97}" destId="{D0B71107-8227-4862-A605-6C903354B054}" srcOrd="0" destOrd="0" parTransId="{3890920A-03C2-4612-B120-CF0D8346AEC6}" sibTransId="{DECB52A2-AFE3-4458-BB5A-C3A37FDB92AE}"/>
    <dgm:cxn modelId="{BD92202E-1FAD-46C1-91C4-89A659049EB7}" type="presOf" srcId="{1D2D66FA-CE20-472F-A1B1-CB3887325D97}" destId="{A212B5C1-850D-4FFC-9A7B-73C690B8A04F}" srcOrd="0" destOrd="0" presId="urn:microsoft.com/office/officeart/2005/8/layout/process1"/>
    <dgm:cxn modelId="{6FE71938-DD8E-4895-8739-480242C94683}" type="presOf" srcId="{A6BE25B8-3AFF-46DA-B077-9F66C387FC39}" destId="{0D9CC711-17DE-4B7E-AC7C-7D80841B4E7E}" srcOrd="0" destOrd="0" presId="urn:microsoft.com/office/officeart/2005/8/layout/process1"/>
    <dgm:cxn modelId="{DB0EEA5E-41D2-4621-ABA7-751BD00D40AE}" type="presOf" srcId="{34E9147C-369F-4D48-A00F-E7476F3DEC0F}" destId="{DFB1A1FA-9392-4507-BA52-20A1633973F5}" srcOrd="0" destOrd="0" presId="urn:microsoft.com/office/officeart/2005/8/layout/process1"/>
    <dgm:cxn modelId="{D3427F5F-AD4D-4A45-9861-2BE540FC6090}" type="presOf" srcId="{DECB52A2-AFE3-4458-BB5A-C3A37FDB92AE}" destId="{6F3C1563-EBF4-4961-8760-F98157CCC262}" srcOrd="1" destOrd="0" presId="urn:microsoft.com/office/officeart/2005/8/layout/process1"/>
    <dgm:cxn modelId="{DD0D7D41-D3EE-4485-96E6-3F251A2097E0}" type="presOf" srcId="{C3F35DFE-87C9-44AA-B4D8-7732A0F603E9}" destId="{33B0FA1F-8DA7-44B4-8B8D-0C95BDE1C597}" srcOrd="0" destOrd="0" presId="urn:microsoft.com/office/officeart/2005/8/layout/process1"/>
    <dgm:cxn modelId="{A8AAF16E-94F4-44D3-AF72-241AA1E6CDE6}" srcId="{1D2D66FA-CE20-472F-A1B1-CB3887325D97}" destId="{A6BE25B8-3AFF-46DA-B077-9F66C387FC39}" srcOrd="2" destOrd="0" parTransId="{3672A98C-A3AD-4023-9027-72CF5E78C98C}" sibTransId="{AED33C6A-3F45-4345-8617-55A5F12017BE}"/>
    <dgm:cxn modelId="{36AA9F92-7C05-4966-B408-9AEBB31A00C2}" srcId="{1D2D66FA-CE20-472F-A1B1-CB3887325D97}" destId="{34E9147C-369F-4D48-A00F-E7476F3DEC0F}" srcOrd="1" destOrd="0" parTransId="{59BC2F66-9739-4176-AC86-E373ACF83BDD}" sibTransId="{A7F1EE3C-6707-4FC4-8354-9C9F34D8272C}"/>
    <dgm:cxn modelId="{7A007DA3-1F7C-4820-A458-91F5976FA3AE}" srcId="{1D2D66FA-CE20-472F-A1B1-CB3887325D97}" destId="{33227616-84CD-4D69-83FC-94AF51BF53D0}" srcOrd="4" destOrd="0" parTransId="{95AE68D8-5DAC-4596-B3DC-366DFA9B9EC2}" sibTransId="{A6D272F1-C628-4DA0-80A7-BFE46AD92D88}"/>
    <dgm:cxn modelId="{1FF7E5B4-DED6-48EB-B962-750C760F4D01}" type="presOf" srcId="{A7F1EE3C-6707-4FC4-8354-9C9F34D8272C}" destId="{318E65B8-CF27-4E3D-A22B-59D43125F5F0}" srcOrd="1" destOrd="0" presId="urn:microsoft.com/office/officeart/2005/8/layout/process1"/>
    <dgm:cxn modelId="{172B0EB5-4CC2-44A8-9ECE-2C042271A7BF}" type="presOf" srcId="{DD22F082-8B81-4630-9994-0BBE2D7E1545}" destId="{AF4DDE6F-8B0F-47DB-8872-04D8F5A16D5C}" srcOrd="0" destOrd="0" presId="urn:microsoft.com/office/officeart/2005/8/layout/process1"/>
    <dgm:cxn modelId="{4F83A5C3-8158-4ED5-A1BA-00816316E718}" type="presOf" srcId="{D0B71107-8227-4862-A605-6C903354B054}" destId="{188B278D-AAF7-4606-A4BB-8ACF49543C32}" srcOrd="0" destOrd="0" presId="urn:microsoft.com/office/officeart/2005/8/layout/process1"/>
    <dgm:cxn modelId="{068055CA-A029-486A-8437-F83CA39D0F2D}" type="presOf" srcId="{AED33C6A-3F45-4345-8617-55A5F12017BE}" destId="{8F645480-93C2-4ABD-A03E-0E5B42BF2FE9}" srcOrd="0" destOrd="0" presId="urn:microsoft.com/office/officeart/2005/8/layout/process1"/>
    <dgm:cxn modelId="{A47DFEDA-4E91-4967-A745-293F0E5F3A4F}" type="presOf" srcId="{DD22F082-8B81-4630-9994-0BBE2D7E1545}" destId="{B9D1409C-6165-4E0F-905F-E6028C448CC7}" srcOrd="1" destOrd="0" presId="urn:microsoft.com/office/officeart/2005/8/layout/process1"/>
    <dgm:cxn modelId="{453F58F7-CF4D-4803-BBAF-DF228573DF7A}" type="presOf" srcId="{AED33C6A-3F45-4345-8617-55A5F12017BE}" destId="{F816C57A-B30D-491C-B717-9B5E4AB9023F}" srcOrd="1" destOrd="0" presId="urn:microsoft.com/office/officeart/2005/8/layout/process1"/>
    <dgm:cxn modelId="{E1E06BFE-9096-4BA7-B0E8-B1589713FEBF}" srcId="{1D2D66FA-CE20-472F-A1B1-CB3887325D97}" destId="{C3F35DFE-87C9-44AA-B4D8-7732A0F603E9}" srcOrd="3" destOrd="0" parTransId="{33D54F42-80F8-48B8-AFFD-61FE15CE17FA}" sibTransId="{DD22F082-8B81-4630-9994-0BBE2D7E1545}"/>
    <dgm:cxn modelId="{AE11325C-4B90-4C1E-8283-46DFC70E60C0}" type="presParOf" srcId="{A212B5C1-850D-4FFC-9A7B-73C690B8A04F}" destId="{188B278D-AAF7-4606-A4BB-8ACF49543C32}" srcOrd="0" destOrd="0" presId="urn:microsoft.com/office/officeart/2005/8/layout/process1"/>
    <dgm:cxn modelId="{8DA5512F-87DE-462E-BEDB-E92580E7D7FF}" type="presParOf" srcId="{A212B5C1-850D-4FFC-9A7B-73C690B8A04F}" destId="{F9F7B3C9-980C-4ED3-B285-59FA919301FC}" srcOrd="1" destOrd="0" presId="urn:microsoft.com/office/officeart/2005/8/layout/process1"/>
    <dgm:cxn modelId="{F11EDEEA-6304-4FAD-A2E2-51D4B7B1F106}" type="presParOf" srcId="{F9F7B3C9-980C-4ED3-B285-59FA919301FC}" destId="{6F3C1563-EBF4-4961-8760-F98157CCC262}" srcOrd="0" destOrd="0" presId="urn:microsoft.com/office/officeart/2005/8/layout/process1"/>
    <dgm:cxn modelId="{3ED92DFD-C52B-4580-9A68-70705AAE65A6}" type="presParOf" srcId="{A212B5C1-850D-4FFC-9A7B-73C690B8A04F}" destId="{DFB1A1FA-9392-4507-BA52-20A1633973F5}" srcOrd="2" destOrd="0" presId="urn:microsoft.com/office/officeart/2005/8/layout/process1"/>
    <dgm:cxn modelId="{640AAA5E-4FA8-4616-9102-76F6EBD901CC}" type="presParOf" srcId="{A212B5C1-850D-4FFC-9A7B-73C690B8A04F}" destId="{A8536CE1-B2C5-4712-8BD3-AD3E3DDC4F75}" srcOrd="3" destOrd="0" presId="urn:microsoft.com/office/officeart/2005/8/layout/process1"/>
    <dgm:cxn modelId="{1AB1B921-FAFF-4002-8D0E-0FC4DD8939CB}" type="presParOf" srcId="{A8536CE1-B2C5-4712-8BD3-AD3E3DDC4F75}" destId="{318E65B8-CF27-4E3D-A22B-59D43125F5F0}" srcOrd="0" destOrd="0" presId="urn:microsoft.com/office/officeart/2005/8/layout/process1"/>
    <dgm:cxn modelId="{6581F34E-34DA-41E8-8A7A-53C6F4FF6712}" type="presParOf" srcId="{A212B5C1-850D-4FFC-9A7B-73C690B8A04F}" destId="{0D9CC711-17DE-4B7E-AC7C-7D80841B4E7E}" srcOrd="4" destOrd="0" presId="urn:microsoft.com/office/officeart/2005/8/layout/process1"/>
    <dgm:cxn modelId="{47F0FA2B-2289-49D0-A8AF-B05D531C369B}" type="presParOf" srcId="{A212B5C1-850D-4FFC-9A7B-73C690B8A04F}" destId="{8F645480-93C2-4ABD-A03E-0E5B42BF2FE9}" srcOrd="5" destOrd="0" presId="urn:microsoft.com/office/officeart/2005/8/layout/process1"/>
    <dgm:cxn modelId="{08E82CDE-FD2B-4AFF-AFEA-CFD495C77D67}" type="presParOf" srcId="{8F645480-93C2-4ABD-A03E-0E5B42BF2FE9}" destId="{F816C57A-B30D-491C-B717-9B5E4AB9023F}" srcOrd="0" destOrd="0" presId="urn:microsoft.com/office/officeart/2005/8/layout/process1"/>
    <dgm:cxn modelId="{7EBA7763-7EE4-4284-B8CB-F42087933D9B}" type="presParOf" srcId="{A212B5C1-850D-4FFC-9A7B-73C690B8A04F}" destId="{33B0FA1F-8DA7-44B4-8B8D-0C95BDE1C597}" srcOrd="6" destOrd="0" presId="urn:microsoft.com/office/officeart/2005/8/layout/process1"/>
    <dgm:cxn modelId="{FE9969BA-D11A-4F82-BC4D-2FAED7C7FE9C}" type="presParOf" srcId="{A212B5C1-850D-4FFC-9A7B-73C690B8A04F}" destId="{AF4DDE6F-8B0F-47DB-8872-04D8F5A16D5C}" srcOrd="7" destOrd="0" presId="urn:microsoft.com/office/officeart/2005/8/layout/process1"/>
    <dgm:cxn modelId="{49702502-D1E0-4DA9-9D1E-D1CDBDC59EED}" type="presParOf" srcId="{AF4DDE6F-8B0F-47DB-8872-04D8F5A16D5C}" destId="{B9D1409C-6165-4E0F-905F-E6028C448CC7}" srcOrd="0" destOrd="0" presId="urn:microsoft.com/office/officeart/2005/8/layout/process1"/>
    <dgm:cxn modelId="{1625B620-7873-4935-9D05-1A25DAFDF3D2}" type="presParOf" srcId="{A212B5C1-850D-4FFC-9A7B-73C690B8A04F}" destId="{4328DD27-B0D1-4948-B337-91F168A48006}"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7ABF2F-39CD-468B-9998-5D3D2DBC22D6}" type="doc">
      <dgm:prSet loTypeId="urn:microsoft.com/office/officeart/2005/8/layout/default" loCatId="list" qsTypeId="urn:microsoft.com/office/officeart/2005/8/quickstyle/3d4" qsCatId="3D" csTypeId="urn:microsoft.com/office/officeart/2005/8/colors/accent2_2" csCatId="accent2" phldr="1"/>
      <dgm:spPr/>
      <dgm:t>
        <a:bodyPr/>
        <a:lstStyle/>
        <a:p>
          <a:endParaRPr kumimoji="1" lang="ja-JP" altLang="en-US"/>
        </a:p>
      </dgm:t>
    </dgm:pt>
    <dgm:pt modelId="{EB884638-6B56-479F-AFE7-C4D580EE3BCD}">
      <dgm:prSet custT="1"/>
      <dgm:spPr/>
      <dgm:t>
        <a:bodyPr/>
        <a:lstStyle/>
        <a:p>
          <a:pPr rtl="0"/>
          <a:r>
            <a:rPr kumimoji="1" lang="ja-JP" altLang="en-US" sz="2400" dirty="0">
              <a:solidFill>
                <a:schemeClr val="tx1"/>
              </a:solidFill>
              <a:latin typeface="BIZ UDPゴシック" panose="020B0400000000000000" pitchFamily="50" charset="-128"/>
              <a:ea typeface="BIZ UDPゴシック" panose="020B0400000000000000" pitchFamily="50" charset="-128"/>
            </a:rPr>
            <a:t>個別性の欠如</a:t>
          </a:r>
          <a:endParaRPr lang="ja-JP" altLang="en-US" sz="2400" dirty="0">
            <a:solidFill>
              <a:schemeClr val="tx1"/>
            </a:solidFill>
            <a:latin typeface="BIZ UDPゴシック" panose="020B0400000000000000" pitchFamily="50" charset="-128"/>
            <a:ea typeface="BIZ UDPゴシック" panose="020B0400000000000000" pitchFamily="50" charset="-128"/>
          </a:endParaRPr>
        </a:p>
      </dgm:t>
    </dgm:pt>
    <dgm:pt modelId="{FE16375E-A618-42A0-B2F1-128E69BDC023}" type="parTrans" cxnId="{A89C1C15-CBD1-455C-BA09-8587CBF2ED05}">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0AB1DC9D-A331-4F5E-AA61-0F318FF7DA52}" type="sibTrans" cxnId="{A89C1C15-CBD1-455C-BA09-8587CBF2ED05}">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2F807D90-9815-40FD-8ACC-C0F0C5F990AF}">
      <dgm:prSet custT="1"/>
      <dgm:spPr/>
      <dgm:t>
        <a:bodyPr/>
        <a:lstStyle/>
        <a:p>
          <a:pPr rtl="0"/>
          <a:r>
            <a:rPr kumimoji="1" lang="ja-JP" altLang="en-US" sz="2400" dirty="0">
              <a:solidFill>
                <a:schemeClr val="tx1"/>
              </a:solidFill>
              <a:latin typeface="BIZ UDPゴシック" panose="020B0400000000000000" pitchFamily="50" charset="-128"/>
              <a:ea typeface="BIZ UDPゴシック" panose="020B0400000000000000" pitchFamily="50" charset="-128"/>
            </a:rPr>
            <a:t>過剰なサービス</a:t>
          </a:r>
          <a:endParaRPr lang="ja-JP" altLang="en-US" sz="2400" dirty="0">
            <a:solidFill>
              <a:schemeClr val="tx1"/>
            </a:solidFill>
            <a:latin typeface="BIZ UDPゴシック" panose="020B0400000000000000" pitchFamily="50" charset="-128"/>
            <a:ea typeface="BIZ UDPゴシック" panose="020B0400000000000000" pitchFamily="50" charset="-128"/>
          </a:endParaRPr>
        </a:p>
      </dgm:t>
    </dgm:pt>
    <dgm:pt modelId="{7BAD19D0-0EBD-4F85-B75E-041AA093318F}" type="parTrans" cxnId="{2459988A-5E49-4307-B416-03963881E16A}">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224E4652-28E1-47BE-8E53-9E1EA69B616E}" type="sibTrans" cxnId="{2459988A-5E49-4307-B416-03963881E16A}">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71793FA5-894D-42ED-A5BE-BDF33E096E03}">
      <dgm:prSet custT="1"/>
      <dgm:spPr/>
      <dgm:t>
        <a:bodyPr/>
        <a:lstStyle/>
        <a:p>
          <a:pPr rtl="0"/>
          <a:r>
            <a:rPr kumimoji="1" lang="ja-JP" altLang="en-US" sz="2400" dirty="0">
              <a:solidFill>
                <a:schemeClr val="tx1"/>
              </a:solidFill>
              <a:latin typeface="BIZ UDPゴシック" panose="020B0400000000000000" pitchFamily="50" charset="-128"/>
              <a:ea typeface="BIZ UDPゴシック" panose="020B0400000000000000" pitchFamily="50" charset="-128"/>
            </a:rPr>
            <a:t>サービスの不足</a:t>
          </a:r>
          <a:endParaRPr lang="ja-JP" altLang="en-US" sz="2400" dirty="0">
            <a:solidFill>
              <a:schemeClr val="tx1"/>
            </a:solidFill>
            <a:latin typeface="BIZ UDPゴシック" panose="020B0400000000000000" pitchFamily="50" charset="-128"/>
            <a:ea typeface="BIZ UDPゴシック" panose="020B0400000000000000" pitchFamily="50" charset="-128"/>
          </a:endParaRPr>
        </a:p>
      </dgm:t>
    </dgm:pt>
    <dgm:pt modelId="{955F5666-FBC1-4BE1-8866-F6426996E82F}" type="parTrans" cxnId="{1421A230-5F2C-42CF-B2DB-BCA1E57802A0}">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E977F05B-52A0-41E8-A6A0-FA540C2B7D44}" type="sibTrans" cxnId="{1421A230-5F2C-42CF-B2DB-BCA1E57802A0}">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C6A9F4A2-017A-4506-B3F7-3FAA4CEE59F8}">
      <dgm:prSet custT="1"/>
      <dgm:spPr/>
      <dgm:t>
        <a:bodyPr/>
        <a:lstStyle/>
        <a:p>
          <a:pPr rtl="0"/>
          <a:r>
            <a:rPr kumimoji="1" lang="ja-JP" altLang="en-US" sz="2400" dirty="0">
              <a:solidFill>
                <a:schemeClr val="tx1"/>
              </a:solidFill>
              <a:latin typeface="BIZ UDPゴシック" panose="020B0400000000000000" pitchFamily="50" charset="-128"/>
              <a:ea typeface="BIZ UDPゴシック" panose="020B0400000000000000" pitchFamily="50" charset="-128"/>
            </a:rPr>
            <a:t>事業所選択の権利侵害の懸念</a:t>
          </a:r>
          <a:endParaRPr lang="ja-JP" altLang="en-US" sz="2400" dirty="0">
            <a:solidFill>
              <a:schemeClr val="tx1"/>
            </a:solidFill>
            <a:latin typeface="BIZ UDPゴシック" panose="020B0400000000000000" pitchFamily="50" charset="-128"/>
            <a:ea typeface="BIZ UDPゴシック" panose="020B0400000000000000" pitchFamily="50" charset="-128"/>
          </a:endParaRPr>
        </a:p>
      </dgm:t>
    </dgm:pt>
    <dgm:pt modelId="{87513643-B032-423B-BC0C-99BEFFCB1C9D}" type="parTrans" cxnId="{4B59C003-981F-4433-BEF5-749ECF70E89F}">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7309896F-70A0-4C2B-9C2A-8494B9DEAF83}" type="sibTrans" cxnId="{4B59C003-981F-4433-BEF5-749ECF70E89F}">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F165A398-61F3-4E30-A76E-D93CCCCE77B9}">
      <dgm:prSet custT="1"/>
      <dgm:spPr/>
      <dgm:t>
        <a:bodyPr/>
        <a:lstStyle/>
        <a:p>
          <a:pPr rtl="0"/>
          <a:r>
            <a:rPr kumimoji="1" lang="ja-JP" altLang="en-US" sz="2400" dirty="0">
              <a:solidFill>
                <a:schemeClr val="tx1"/>
              </a:solidFill>
              <a:latin typeface="BIZ UDPゴシック" panose="020B0400000000000000" pitchFamily="50" charset="-128"/>
              <a:ea typeface="BIZ UDPゴシック" panose="020B0400000000000000" pitchFamily="50" charset="-128"/>
            </a:rPr>
            <a:t>ケアマネジメントサイクルの問題</a:t>
          </a:r>
          <a:endParaRPr lang="ja-JP" altLang="en-US" sz="2400" dirty="0">
            <a:solidFill>
              <a:schemeClr val="tx1"/>
            </a:solidFill>
            <a:latin typeface="BIZ UDPゴシック" panose="020B0400000000000000" pitchFamily="50" charset="-128"/>
            <a:ea typeface="BIZ UDPゴシック" panose="020B0400000000000000" pitchFamily="50" charset="-128"/>
          </a:endParaRPr>
        </a:p>
      </dgm:t>
    </dgm:pt>
    <dgm:pt modelId="{03F79336-AC35-4751-9937-AD8B121F2E9D}" type="parTrans" cxnId="{E13A3898-F2E4-432E-9019-C5E5117D1719}">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D221D872-68F9-44A0-B924-638DA4320418}" type="sibTrans" cxnId="{E13A3898-F2E4-432E-9019-C5E5117D1719}">
      <dgm:prSet/>
      <dgm:spPr/>
      <dgm:t>
        <a:bodyPr/>
        <a:lstStyle/>
        <a:p>
          <a:endParaRPr kumimoji="1" lang="ja-JP" altLang="en-US" sz="2400">
            <a:solidFill>
              <a:schemeClr val="tx1"/>
            </a:solidFill>
            <a:latin typeface="BIZ UDPゴシック" panose="020B0400000000000000" pitchFamily="50" charset="-128"/>
            <a:ea typeface="BIZ UDPゴシック" panose="020B0400000000000000" pitchFamily="50" charset="-128"/>
          </a:endParaRPr>
        </a:p>
      </dgm:t>
    </dgm:pt>
    <dgm:pt modelId="{8C7ACF97-5DE4-41CB-9CD9-FA0F0EB53E71}" type="pres">
      <dgm:prSet presAssocID="{F47ABF2F-39CD-468B-9998-5D3D2DBC22D6}" presName="diagram" presStyleCnt="0">
        <dgm:presLayoutVars>
          <dgm:dir/>
          <dgm:resizeHandles val="exact"/>
        </dgm:presLayoutVars>
      </dgm:prSet>
      <dgm:spPr/>
    </dgm:pt>
    <dgm:pt modelId="{CEF179A7-238D-416B-9756-8957A7A50530}" type="pres">
      <dgm:prSet presAssocID="{EB884638-6B56-479F-AFE7-C4D580EE3BCD}" presName="node" presStyleLbl="node1" presStyleIdx="0" presStyleCnt="5">
        <dgm:presLayoutVars>
          <dgm:bulletEnabled val="1"/>
        </dgm:presLayoutVars>
      </dgm:prSet>
      <dgm:spPr/>
    </dgm:pt>
    <dgm:pt modelId="{D70BC157-7EBE-41D2-BB70-0614C79AABC7}" type="pres">
      <dgm:prSet presAssocID="{0AB1DC9D-A331-4F5E-AA61-0F318FF7DA52}" presName="sibTrans" presStyleCnt="0"/>
      <dgm:spPr/>
    </dgm:pt>
    <dgm:pt modelId="{5A3D71C8-648B-4618-8DC8-DAA788F35EB5}" type="pres">
      <dgm:prSet presAssocID="{2F807D90-9815-40FD-8ACC-C0F0C5F990AF}" presName="node" presStyleLbl="node1" presStyleIdx="1" presStyleCnt="5">
        <dgm:presLayoutVars>
          <dgm:bulletEnabled val="1"/>
        </dgm:presLayoutVars>
      </dgm:prSet>
      <dgm:spPr/>
    </dgm:pt>
    <dgm:pt modelId="{051DB50A-ACB4-484D-BF4F-1534B842C60B}" type="pres">
      <dgm:prSet presAssocID="{224E4652-28E1-47BE-8E53-9E1EA69B616E}" presName="sibTrans" presStyleCnt="0"/>
      <dgm:spPr/>
    </dgm:pt>
    <dgm:pt modelId="{7CB1BE2B-F820-46E3-BC6F-84C61F96E250}" type="pres">
      <dgm:prSet presAssocID="{71793FA5-894D-42ED-A5BE-BDF33E096E03}" presName="node" presStyleLbl="node1" presStyleIdx="2" presStyleCnt="5">
        <dgm:presLayoutVars>
          <dgm:bulletEnabled val="1"/>
        </dgm:presLayoutVars>
      </dgm:prSet>
      <dgm:spPr/>
    </dgm:pt>
    <dgm:pt modelId="{D14EA3E7-B902-4D68-B5E3-8706DF2ED4AC}" type="pres">
      <dgm:prSet presAssocID="{E977F05B-52A0-41E8-A6A0-FA540C2B7D44}" presName="sibTrans" presStyleCnt="0"/>
      <dgm:spPr/>
    </dgm:pt>
    <dgm:pt modelId="{C3F7B9BA-7955-4C27-987F-BFBB290F1D50}" type="pres">
      <dgm:prSet presAssocID="{C6A9F4A2-017A-4506-B3F7-3FAA4CEE59F8}" presName="node" presStyleLbl="node1" presStyleIdx="3" presStyleCnt="5">
        <dgm:presLayoutVars>
          <dgm:bulletEnabled val="1"/>
        </dgm:presLayoutVars>
      </dgm:prSet>
      <dgm:spPr/>
    </dgm:pt>
    <dgm:pt modelId="{997F12F3-A96E-4516-9CEB-725E11048FCE}" type="pres">
      <dgm:prSet presAssocID="{7309896F-70A0-4C2B-9C2A-8494B9DEAF83}" presName="sibTrans" presStyleCnt="0"/>
      <dgm:spPr/>
    </dgm:pt>
    <dgm:pt modelId="{7F9D3A03-2B66-45C8-A689-FCCC0E313E47}" type="pres">
      <dgm:prSet presAssocID="{F165A398-61F3-4E30-A76E-D93CCCCE77B9}" presName="node" presStyleLbl="node1" presStyleIdx="4" presStyleCnt="5">
        <dgm:presLayoutVars>
          <dgm:bulletEnabled val="1"/>
        </dgm:presLayoutVars>
      </dgm:prSet>
      <dgm:spPr/>
    </dgm:pt>
  </dgm:ptLst>
  <dgm:cxnLst>
    <dgm:cxn modelId="{4B59C003-981F-4433-BEF5-749ECF70E89F}" srcId="{F47ABF2F-39CD-468B-9998-5D3D2DBC22D6}" destId="{C6A9F4A2-017A-4506-B3F7-3FAA4CEE59F8}" srcOrd="3" destOrd="0" parTransId="{87513643-B032-423B-BC0C-99BEFFCB1C9D}" sibTransId="{7309896F-70A0-4C2B-9C2A-8494B9DEAF83}"/>
    <dgm:cxn modelId="{A89C1C15-CBD1-455C-BA09-8587CBF2ED05}" srcId="{F47ABF2F-39CD-468B-9998-5D3D2DBC22D6}" destId="{EB884638-6B56-479F-AFE7-C4D580EE3BCD}" srcOrd="0" destOrd="0" parTransId="{FE16375E-A618-42A0-B2F1-128E69BDC023}" sibTransId="{0AB1DC9D-A331-4F5E-AA61-0F318FF7DA52}"/>
    <dgm:cxn modelId="{3B1DDB27-E383-4F2A-B89A-4EDC2A70A4E3}" type="presOf" srcId="{71793FA5-894D-42ED-A5BE-BDF33E096E03}" destId="{7CB1BE2B-F820-46E3-BC6F-84C61F96E250}" srcOrd="0" destOrd="0" presId="urn:microsoft.com/office/officeart/2005/8/layout/default"/>
    <dgm:cxn modelId="{1421A230-5F2C-42CF-B2DB-BCA1E57802A0}" srcId="{F47ABF2F-39CD-468B-9998-5D3D2DBC22D6}" destId="{71793FA5-894D-42ED-A5BE-BDF33E096E03}" srcOrd="2" destOrd="0" parTransId="{955F5666-FBC1-4BE1-8866-F6426996E82F}" sibTransId="{E977F05B-52A0-41E8-A6A0-FA540C2B7D44}"/>
    <dgm:cxn modelId="{FBC97C64-49EA-4EE7-83A1-450A714DB817}" type="presOf" srcId="{C6A9F4A2-017A-4506-B3F7-3FAA4CEE59F8}" destId="{C3F7B9BA-7955-4C27-987F-BFBB290F1D50}" srcOrd="0" destOrd="0" presId="urn:microsoft.com/office/officeart/2005/8/layout/default"/>
    <dgm:cxn modelId="{8AFAE349-2373-4A77-BD86-D084791E6478}" type="presOf" srcId="{2F807D90-9815-40FD-8ACC-C0F0C5F990AF}" destId="{5A3D71C8-648B-4618-8DC8-DAA788F35EB5}" srcOrd="0" destOrd="0" presId="urn:microsoft.com/office/officeart/2005/8/layout/default"/>
    <dgm:cxn modelId="{6A5DBB53-38E6-4EA0-90EF-C397F2687AC2}" type="presOf" srcId="{F165A398-61F3-4E30-A76E-D93CCCCE77B9}" destId="{7F9D3A03-2B66-45C8-A689-FCCC0E313E47}" srcOrd="0" destOrd="0" presId="urn:microsoft.com/office/officeart/2005/8/layout/default"/>
    <dgm:cxn modelId="{2459988A-5E49-4307-B416-03963881E16A}" srcId="{F47ABF2F-39CD-468B-9998-5D3D2DBC22D6}" destId="{2F807D90-9815-40FD-8ACC-C0F0C5F990AF}" srcOrd="1" destOrd="0" parTransId="{7BAD19D0-0EBD-4F85-B75E-041AA093318F}" sibTransId="{224E4652-28E1-47BE-8E53-9E1EA69B616E}"/>
    <dgm:cxn modelId="{E13A3898-F2E4-432E-9019-C5E5117D1719}" srcId="{F47ABF2F-39CD-468B-9998-5D3D2DBC22D6}" destId="{F165A398-61F3-4E30-A76E-D93CCCCE77B9}" srcOrd="4" destOrd="0" parTransId="{03F79336-AC35-4751-9937-AD8B121F2E9D}" sibTransId="{D221D872-68F9-44A0-B924-638DA4320418}"/>
    <dgm:cxn modelId="{1A07DD9F-0D11-4814-8923-76EE52BB93C3}" type="presOf" srcId="{EB884638-6B56-479F-AFE7-C4D580EE3BCD}" destId="{CEF179A7-238D-416B-9756-8957A7A50530}" srcOrd="0" destOrd="0" presId="urn:microsoft.com/office/officeart/2005/8/layout/default"/>
    <dgm:cxn modelId="{2EA8E2D9-6FBB-41EF-A087-EED98FFF7F7C}" type="presOf" srcId="{F47ABF2F-39CD-468B-9998-5D3D2DBC22D6}" destId="{8C7ACF97-5DE4-41CB-9CD9-FA0F0EB53E71}" srcOrd="0" destOrd="0" presId="urn:microsoft.com/office/officeart/2005/8/layout/default"/>
    <dgm:cxn modelId="{6F9986D6-0740-4674-83FC-FE175107F010}" type="presParOf" srcId="{8C7ACF97-5DE4-41CB-9CD9-FA0F0EB53E71}" destId="{CEF179A7-238D-416B-9756-8957A7A50530}" srcOrd="0" destOrd="0" presId="urn:microsoft.com/office/officeart/2005/8/layout/default"/>
    <dgm:cxn modelId="{FF248E84-5358-4E26-8DD3-6C6E1F1E254F}" type="presParOf" srcId="{8C7ACF97-5DE4-41CB-9CD9-FA0F0EB53E71}" destId="{D70BC157-7EBE-41D2-BB70-0614C79AABC7}" srcOrd="1" destOrd="0" presId="urn:microsoft.com/office/officeart/2005/8/layout/default"/>
    <dgm:cxn modelId="{A8BA551C-44FE-4BEF-85CE-518C3F3A000E}" type="presParOf" srcId="{8C7ACF97-5DE4-41CB-9CD9-FA0F0EB53E71}" destId="{5A3D71C8-648B-4618-8DC8-DAA788F35EB5}" srcOrd="2" destOrd="0" presId="urn:microsoft.com/office/officeart/2005/8/layout/default"/>
    <dgm:cxn modelId="{B10517FB-41EE-4778-84CF-15B6CA1765C7}" type="presParOf" srcId="{8C7ACF97-5DE4-41CB-9CD9-FA0F0EB53E71}" destId="{051DB50A-ACB4-484D-BF4F-1534B842C60B}" srcOrd="3" destOrd="0" presId="urn:microsoft.com/office/officeart/2005/8/layout/default"/>
    <dgm:cxn modelId="{F2A45865-A3C5-48A0-B50F-74447281974E}" type="presParOf" srcId="{8C7ACF97-5DE4-41CB-9CD9-FA0F0EB53E71}" destId="{7CB1BE2B-F820-46E3-BC6F-84C61F96E250}" srcOrd="4" destOrd="0" presId="urn:microsoft.com/office/officeart/2005/8/layout/default"/>
    <dgm:cxn modelId="{3F55EDD6-1C32-4611-8DCF-D4C30FD96C74}" type="presParOf" srcId="{8C7ACF97-5DE4-41CB-9CD9-FA0F0EB53E71}" destId="{D14EA3E7-B902-4D68-B5E3-8706DF2ED4AC}" srcOrd="5" destOrd="0" presId="urn:microsoft.com/office/officeart/2005/8/layout/default"/>
    <dgm:cxn modelId="{27608F97-65D0-4D15-9881-F4D65254FD17}" type="presParOf" srcId="{8C7ACF97-5DE4-41CB-9CD9-FA0F0EB53E71}" destId="{C3F7B9BA-7955-4C27-987F-BFBB290F1D50}" srcOrd="6" destOrd="0" presId="urn:microsoft.com/office/officeart/2005/8/layout/default"/>
    <dgm:cxn modelId="{30AB5904-7FFE-48B6-9482-950731EDE884}" type="presParOf" srcId="{8C7ACF97-5DE4-41CB-9CD9-FA0F0EB53E71}" destId="{997F12F3-A96E-4516-9CEB-725E11048FCE}" srcOrd="7" destOrd="0" presId="urn:microsoft.com/office/officeart/2005/8/layout/default"/>
    <dgm:cxn modelId="{356E5D65-F0F6-41C0-8F7B-4839E0F8628D}" type="presParOf" srcId="{8C7ACF97-5DE4-41CB-9CD9-FA0F0EB53E71}" destId="{7F9D3A03-2B66-45C8-A689-FCCC0E313E4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A202B-E33A-4211-99F5-9B8EC16CEE4E}">
      <dsp:nvSpPr>
        <dsp:cNvPr id="0" name=""/>
        <dsp:cNvSpPr/>
      </dsp:nvSpPr>
      <dsp:spPr>
        <a:xfrm>
          <a:off x="-7410037" y="-1132469"/>
          <a:ext cx="8817666" cy="8817666"/>
        </a:xfrm>
        <a:prstGeom prst="blockArc">
          <a:avLst>
            <a:gd name="adj1" fmla="val 18900000"/>
            <a:gd name="adj2" fmla="val 2700000"/>
            <a:gd name="adj3" fmla="val 2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7634DC-9D0B-432E-8AC3-179B542523B3}">
      <dsp:nvSpPr>
        <dsp:cNvPr id="0" name=""/>
        <dsp:cNvSpPr/>
      </dsp:nvSpPr>
      <dsp:spPr>
        <a:xfrm>
          <a:off x="736392" y="503773"/>
          <a:ext cx="7954090" cy="100807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57" tIns="60960" rIns="60960" bIns="60960" numCol="1" spcCol="1270" anchor="ctr" anchorCtr="0">
          <a:noAutofit/>
        </a:bodyPr>
        <a:lstStyle/>
        <a:p>
          <a:pPr marL="0" lvl="0" indent="0" algn="l" defTabSz="1066800" rtl="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沖縄県多職種連携ケアマネジメント支援事業から</a:t>
          </a:r>
          <a:endParaRPr kumimoji="1" lang="en-US" altLang="ja-JP" sz="2400" kern="1200" dirty="0">
            <a:latin typeface="BIZ UDPゴシック" panose="020B0400000000000000" pitchFamily="50" charset="-128"/>
            <a:ea typeface="BIZ UDPゴシック" panose="020B0400000000000000" pitchFamily="50" charset="-128"/>
          </a:endParaRPr>
        </a:p>
        <a:p>
          <a:pPr marL="0" lvl="0" indent="0" algn="l" defTabSz="1066800" rtl="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見えてきたこと</a:t>
          </a:r>
          <a:endParaRPr lang="ja-JP" altLang="en-US" sz="2400" kern="1200" dirty="0">
            <a:latin typeface="BIZ UDPゴシック" panose="020B0400000000000000" pitchFamily="50" charset="-128"/>
            <a:ea typeface="BIZ UDPゴシック" panose="020B0400000000000000" pitchFamily="50" charset="-128"/>
          </a:endParaRPr>
        </a:p>
      </dsp:txBody>
      <dsp:txXfrm>
        <a:off x="736392" y="503773"/>
        <a:ext cx="7954090" cy="1008071"/>
      </dsp:txXfrm>
    </dsp:sp>
    <dsp:sp modelId="{283D22D6-853E-48AC-A7C9-9661E1D9A131}">
      <dsp:nvSpPr>
        <dsp:cNvPr id="0" name=""/>
        <dsp:cNvSpPr/>
      </dsp:nvSpPr>
      <dsp:spPr>
        <a:xfrm>
          <a:off x="106347" y="377764"/>
          <a:ext cx="1260089" cy="1260089"/>
        </a:xfrm>
        <a:prstGeom prst="ellipse">
          <a:avLst/>
        </a:prstGeom>
        <a:solidFill>
          <a:schemeClr val="tx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41D8A1-ADE3-4E31-A79E-4AD412723FC5}">
      <dsp:nvSpPr>
        <dsp:cNvPr id="0" name=""/>
        <dsp:cNvSpPr/>
      </dsp:nvSpPr>
      <dsp:spPr>
        <a:xfrm>
          <a:off x="1314343" y="2016143"/>
          <a:ext cx="7376139" cy="100807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57" tIns="60960" rIns="60960" bIns="60960" numCol="1" spcCol="1270" anchor="ctr" anchorCtr="0">
          <a:noAutofit/>
        </a:bodyPr>
        <a:lstStyle/>
        <a:p>
          <a:pPr marL="0" lvl="0" indent="0" algn="l" defTabSz="1066800" rtl="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利用者の自立支援に資する目標設定とは</a:t>
          </a:r>
          <a:endParaRPr lang="ja-JP" altLang="en-US" sz="2400" kern="1200" dirty="0">
            <a:latin typeface="BIZ UDPゴシック" panose="020B0400000000000000" pitchFamily="50" charset="-128"/>
            <a:ea typeface="BIZ UDPゴシック" panose="020B0400000000000000" pitchFamily="50" charset="-128"/>
          </a:endParaRPr>
        </a:p>
      </dsp:txBody>
      <dsp:txXfrm>
        <a:off x="1314343" y="2016143"/>
        <a:ext cx="7376139" cy="1008071"/>
      </dsp:txXfrm>
    </dsp:sp>
    <dsp:sp modelId="{43D2C842-8A3C-4E0E-9731-EA05DBA51770}">
      <dsp:nvSpPr>
        <dsp:cNvPr id="0" name=""/>
        <dsp:cNvSpPr/>
      </dsp:nvSpPr>
      <dsp:spPr>
        <a:xfrm>
          <a:off x="684298" y="1890134"/>
          <a:ext cx="1260089" cy="1260089"/>
        </a:xfrm>
        <a:prstGeom prst="ellipse">
          <a:avLst/>
        </a:prstGeom>
        <a:solidFill>
          <a:schemeClr val="tx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6C8D3E-072C-4096-BB72-270CDD811D39}">
      <dsp:nvSpPr>
        <dsp:cNvPr id="0" name=""/>
        <dsp:cNvSpPr/>
      </dsp:nvSpPr>
      <dsp:spPr>
        <a:xfrm>
          <a:off x="1314343" y="3528512"/>
          <a:ext cx="7376139" cy="100807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57" tIns="60960" rIns="60960" bIns="60960" numCol="1" spcCol="1270" anchor="ctr" anchorCtr="0">
          <a:noAutofit/>
        </a:bodyPr>
        <a:lstStyle/>
        <a:p>
          <a:pPr marL="0" lvl="0" indent="0" algn="l" defTabSz="1066800" rtl="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社会資源の活用、行政への提案について</a:t>
          </a:r>
          <a:endParaRPr lang="ja-JP" altLang="en-US" sz="2400" kern="1200" dirty="0">
            <a:latin typeface="BIZ UDPゴシック" panose="020B0400000000000000" pitchFamily="50" charset="-128"/>
            <a:ea typeface="BIZ UDPゴシック" panose="020B0400000000000000" pitchFamily="50" charset="-128"/>
          </a:endParaRPr>
        </a:p>
      </dsp:txBody>
      <dsp:txXfrm>
        <a:off x="1314343" y="3528512"/>
        <a:ext cx="7376139" cy="1008071"/>
      </dsp:txXfrm>
    </dsp:sp>
    <dsp:sp modelId="{7650387C-C7C8-4F49-B9DC-520D83640FD1}">
      <dsp:nvSpPr>
        <dsp:cNvPr id="0" name=""/>
        <dsp:cNvSpPr/>
      </dsp:nvSpPr>
      <dsp:spPr>
        <a:xfrm>
          <a:off x="684298" y="3402504"/>
          <a:ext cx="1260089" cy="1260089"/>
        </a:xfrm>
        <a:prstGeom prst="ellipse">
          <a:avLst/>
        </a:prstGeom>
        <a:solidFill>
          <a:schemeClr val="tx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6378A-B3C3-4951-8E5F-069B43CB3A32}">
      <dsp:nvSpPr>
        <dsp:cNvPr id="0" name=""/>
        <dsp:cNvSpPr/>
      </dsp:nvSpPr>
      <dsp:spPr>
        <a:xfrm>
          <a:off x="736392" y="5040882"/>
          <a:ext cx="7954090" cy="1008071"/>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57" tIns="60960" rIns="60960" bIns="60960" numCol="1" spcCol="1270" anchor="ctr" anchorCtr="0">
          <a:noAutofit/>
        </a:bodyPr>
        <a:lstStyle/>
        <a:p>
          <a:pPr marL="0" lvl="0" indent="0" algn="l" defTabSz="1066800" rtl="0">
            <a:lnSpc>
              <a:spcPct val="90000"/>
            </a:lnSpc>
            <a:spcBef>
              <a:spcPct val="0"/>
            </a:spcBef>
            <a:spcAft>
              <a:spcPct val="35000"/>
            </a:spcAft>
            <a:buNone/>
          </a:pPr>
          <a:r>
            <a:rPr kumimoji="1" lang="ja-JP" altLang="en-US" sz="2400" kern="1200" dirty="0">
              <a:latin typeface="BIZ UDPゴシック" panose="020B0400000000000000" pitchFamily="50" charset="-128"/>
              <a:ea typeface="BIZ UDPゴシック" panose="020B0400000000000000" pitchFamily="50" charset="-128"/>
            </a:rPr>
            <a:t>有料老人ホームに入居されている方のケアプラン作成について</a:t>
          </a:r>
          <a:endParaRPr lang="ja-JP" altLang="en-US" sz="2400" kern="1200" dirty="0">
            <a:latin typeface="BIZ UDPゴシック" panose="020B0400000000000000" pitchFamily="50" charset="-128"/>
            <a:ea typeface="BIZ UDPゴシック" panose="020B0400000000000000" pitchFamily="50" charset="-128"/>
          </a:endParaRPr>
        </a:p>
      </dsp:txBody>
      <dsp:txXfrm>
        <a:off x="736392" y="5040882"/>
        <a:ext cx="7954090" cy="1008071"/>
      </dsp:txXfrm>
    </dsp:sp>
    <dsp:sp modelId="{6F834A41-36FD-474E-8646-9148B47AD62C}">
      <dsp:nvSpPr>
        <dsp:cNvPr id="0" name=""/>
        <dsp:cNvSpPr/>
      </dsp:nvSpPr>
      <dsp:spPr>
        <a:xfrm>
          <a:off x="106347" y="4914873"/>
          <a:ext cx="1260089" cy="1260089"/>
        </a:xfrm>
        <a:prstGeom prst="ellipse">
          <a:avLst/>
        </a:prstGeom>
        <a:solidFill>
          <a:schemeClr val="tx2">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B278D-AAF7-4606-A4BB-8ACF49543C32}">
      <dsp:nvSpPr>
        <dsp:cNvPr id="0" name=""/>
        <dsp:cNvSpPr/>
      </dsp:nvSpPr>
      <dsp:spPr>
        <a:xfrm>
          <a:off x="4033" y="389499"/>
          <a:ext cx="1250412" cy="188529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kumimoji="1" lang="ja-JP" sz="1800" kern="1200">
              <a:latin typeface="BIZ UDPゴシック" panose="020B0400000000000000" pitchFamily="50" charset="-128"/>
              <a:ea typeface="BIZ UDPゴシック" panose="020B0400000000000000" pitchFamily="50" charset="-128"/>
            </a:rPr>
            <a:t>なぜ週</a:t>
          </a:r>
          <a:r>
            <a:rPr kumimoji="1" lang="en-US" sz="1800" kern="1200">
              <a:latin typeface="BIZ UDPゴシック" panose="020B0400000000000000" pitchFamily="50" charset="-128"/>
              <a:ea typeface="BIZ UDPゴシック" panose="020B0400000000000000" pitchFamily="50" charset="-128"/>
            </a:rPr>
            <a:t>4</a:t>
          </a:r>
          <a:r>
            <a:rPr kumimoji="1" lang="ja-JP" sz="1800" kern="1200">
              <a:latin typeface="BIZ UDPゴシック" panose="020B0400000000000000" pitchFamily="50" charset="-128"/>
              <a:ea typeface="BIZ UDPゴシック" panose="020B0400000000000000" pitchFamily="50" charset="-128"/>
            </a:rPr>
            <a:t>回か</a:t>
          </a:r>
          <a:endParaRPr lang="ja-JP" sz="1800" kern="1200">
            <a:latin typeface="BIZ UDPゴシック" panose="020B0400000000000000" pitchFamily="50" charset="-128"/>
            <a:ea typeface="BIZ UDPゴシック" panose="020B0400000000000000" pitchFamily="50" charset="-128"/>
          </a:endParaRPr>
        </a:p>
      </dsp:txBody>
      <dsp:txXfrm>
        <a:off x="40656" y="426122"/>
        <a:ext cx="1177166" cy="1812051"/>
      </dsp:txXfrm>
    </dsp:sp>
    <dsp:sp modelId="{F9F7B3C9-980C-4ED3-B285-59FA919301FC}">
      <dsp:nvSpPr>
        <dsp:cNvPr id="0" name=""/>
        <dsp:cNvSpPr/>
      </dsp:nvSpPr>
      <dsp:spPr>
        <a:xfrm>
          <a:off x="1379487" y="1177096"/>
          <a:ext cx="265087" cy="31010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latin typeface="BIZ UDPゴシック" panose="020B0400000000000000" pitchFamily="50" charset="-128"/>
            <a:ea typeface="BIZ UDPゴシック" panose="020B0400000000000000" pitchFamily="50" charset="-128"/>
          </a:endParaRPr>
        </a:p>
      </dsp:txBody>
      <dsp:txXfrm>
        <a:off x="1379487" y="1239116"/>
        <a:ext cx="185561" cy="186062"/>
      </dsp:txXfrm>
    </dsp:sp>
    <dsp:sp modelId="{DFB1A1FA-9392-4507-BA52-20A1633973F5}">
      <dsp:nvSpPr>
        <dsp:cNvPr id="0" name=""/>
        <dsp:cNvSpPr/>
      </dsp:nvSpPr>
      <dsp:spPr>
        <a:xfrm>
          <a:off x="1754611" y="389499"/>
          <a:ext cx="1250412" cy="188529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kumimoji="1" lang="ja-JP" altLang="en-US" sz="1800" kern="1200">
              <a:latin typeface="BIZ UDPゴシック" panose="020B0400000000000000" pitchFamily="50" charset="-128"/>
              <a:ea typeface="BIZ UDPゴシック" panose="020B0400000000000000" pitchFamily="50" charset="-128"/>
            </a:rPr>
            <a:t>なぜデイサービスか</a:t>
          </a:r>
          <a:endParaRPr lang="ja-JP" altLang="en-US" sz="1800" kern="1200">
            <a:latin typeface="BIZ UDPゴシック" panose="020B0400000000000000" pitchFamily="50" charset="-128"/>
            <a:ea typeface="BIZ UDPゴシック" panose="020B0400000000000000" pitchFamily="50" charset="-128"/>
          </a:endParaRPr>
        </a:p>
      </dsp:txBody>
      <dsp:txXfrm>
        <a:off x="1791234" y="426122"/>
        <a:ext cx="1177166" cy="1812051"/>
      </dsp:txXfrm>
    </dsp:sp>
    <dsp:sp modelId="{A8536CE1-B2C5-4712-8BD3-AD3E3DDC4F75}">
      <dsp:nvSpPr>
        <dsp:cNvPr id="0" name=""/>
        <dsp:cNvSpPr/>
      </dsp:nvSpPr>
      <dsp:spPr>
        <a:xfrm>
          <a:off x="3130064" y="1177096"/>
          <a:ext cx="265087" cy="31010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latin typeface="BIZ UDPゴシック" panose="020B0400000000000000" pitchFamily="50" charset="-128"/>
            <a:ea typeface="BIZ UDPゴシック" panose="020B0400000000000000" pitchFamily="50" charset="-128"/>
          </a:endParaRPr>
        </a:p>
      </dsp:txBody>
      <dsp:txXfrm>
        <a:off x="3130064" y="1239116"/>
        <a:ext cx="185561" cy="186062"/>
      </dsp:txXfrm>
    </dsp:sp>
    <dsp:sp modelId="{0D9CC711-17DE-4B7E-AC7C-7D80841B4E7E}">
      <dsp:nvSpPr>
        <dsp:cNvPr id="0" name=""/>
        <dsp:cNvSpPr/>
      </dsp:nvSpPr>
      <dsp:spPr>
        <a:xfrm>
          <a:off x="3505188" y="389499"/>
          <a:ext cx="1250412" cy="188529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kumimoji="1" lang="ja-JP" altLang="en-US" sz="1800" kern="1200">
              <a:latin typeface="BIZ UDPゴシック" panose="020B0400000000000000" pitchFamily="50" charset="-128"/>
              <a:ea typeface="BIZ UDPゴシック" panose="020B0400000000000000" pitchFamily="50" charset="-128"/>
            </a:rPr>
            <a:t>なぜ筋力低下があるか</a:t>
          </a:r>
          <a:endParaRPr lang="ja-JP" altLang="en-US" sz="1800" kern="1200">
            <a:latin typeface="BIZ UDPゴシック" panose="020B0400000000000000" pitchFamily="50" charset="-128"/>
            <a:ea typeface="BIZ UDPゴシック" panose="020B0400000000000000" pitchFamily="50" charset="-128"/>
          </a:endParaRPr>
        </a:p>
      </dsp:txBody>
      <dsp:txXfrm>
        <a:off x="3541811" y="426122"/>
        <a:ext cx="1177166" cy="1812051"/>
      </dsp:txXfrm>
    </dsp:sp>
    <dsp:sp modelId="{8F645480-93C2-4ABD-A03E-0E5B42BF2FE9}">
      <dsp:nvSpPr>
        <dsp:cNvPr id="0" name=""/>
        <dsp:cNvSpPr/>
      </dsp:nvSpPr>
      <dsp:spPr>
        <a:xfrm>
          <a:off x="4880642" y="1177096"/>
          <a:ext cx="265087" cy="31010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latin typeface="BIZ UDPゴシック" panose="020B0400000000000000" pitchFamily="50" charset="-128"/>
            <a:ea typeface="BIZ UDPゴシック" panose="020B0400000000000000" pitchFamily="50" charset="-128"/>
          </a:endParaRPr>
        </a:p>
      </dsp:txBody>
      <dsp:txXfrm>
        <a:off x="4880642" y="1239116"/>
        <a:ext cx="185561" cy="186062"/>
      </dsp:txXfrm>
    </dsp:sp>
    <dsp:sp modelId="{33B0FA1F-8DA7-44B4-8B8D-0C95BDE1C597}">
      <dsp:nvSpPr>
        <dsp:cNvPr id="0" name=""/>
        <dsp:cNvSpPr/>
      </dsp:nvSpPr>
      <dsp:spPr>
        <a:xfrm>
          <a:off x="5255766" y="389499"/>
          <a:ext cx="1250412" cy="188529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kumimoji="1" lang="ja-JP" altLang="en-US" sz="1800" kern="1200" dirty="0">
              <a:latin typeface="BIZ UDPゴシック" panose="020B0400000000000000" pitchFamily="50" charset="-128"/>
              <a:ea typeface="BIZ UDPゴシック" panose="020B0400000000000000" pitchFamily="50" charset="-128"/>
            </a:rPr>
            <a:t>なぜ栄養が不十分か</a:t>
          </a:r>
          <a:endParaRPr lang="ja-JP" altLang="en-US" sz="1800" kern="1200" dirty="0">
            <a:latin typeface="BIZ UDPゴシック" panose="020B0400000000000000" pitchFamily="50" charset="-128"/>
            <a:ea typeface="BIZ UDPゴシック" panose="020B0400000000000000" pitchFamily="50" charset="-128"/>
          </a:endParaRPr>
        </a:p>
      </dsp:txBody>
      <dsp:txXfrm>
        <a:off x="5292389" y="426122"/>
        <a:ext cx="1177166" cy="1812051"/>
      </dsp:txXfrm>
    </dsp:sp>
    <dsp:sp modelId="{AF4DDE6F-8B0F-47DB-8872-04D8F5A16D5C}">
      <dsp:nvSpPr>
        <dsp:cNvPr id="0" name=""/>
        <dsp:cNvSpPr/>
      </dsp:nvSpPr>
      <dsp:spPr>
        <a:xfrm>
          <a:off x="6631220" y="1177096"/>
          <a:ext cx="265087" cy="310102"/>
        </a:xfrm>
        <a:prstGeom prst="righ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kumimoji="1" lang="ja-JP" altLang="en-US" sz="1200" kern="1200">
            <a:latin typeface="BIZ UDPゴシック" panose="020B0400000000000000" pitchFamily="50" charset="-128"/>
            <a:ea typeface="BIZ UDPゴシック" panose="020B0400000000000000" pitchFamily="50" charset="-128"/>
          </a:endParaRPr>
        </a:p>
      </dsp:txBody>
      <dsp:txXfrm>
        <a:off x="6631220" y="1239116"/>
        <a:ext cx="185561" cy="186062"/>
      </dsp:txXfrm>
    </dsp:sp>
    <dsp:sp modelId="{4328DD27-B0D1-4948-B337-91F168A48006}">
      <dsp:nvSpPr>
        <dsp:cNvPr id="0" name=""/>
        <dsp:cNvSpPr/>
      </dsp:nvSpPr>
      <dsp:spPr>
        <a:xfrm>
          <a:off x="7006343" y="389499"/>
          <a:ext cx="1250412" cy="1885297"/>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kumimoji="1" lang="ja-JP" altLang="en-US" sz="1800" kern="1200" dirty="0">
              <a:latin typeface="BIZ UDPゴシック" panose="020B0400000000000000" pitchFamily="50" charset="-128"/>
              <a:ea typeface="BIZ UDPゴシック" panose="020B0400000000000000" pitchFamily="50" charset="-128"/>
            </a:rPr>
            <a:t>なぜ痩せてきているか</a:t>
          </a:r>
          <a:endParaRPr lang="ja-JP" altLang="en-US" sz="1800" kern="1200" dirty="0">
            <a:latin typeface="BIZ UDPゴシック" panose="020B0400000000000000" pitchFamily="50" charset="-128"/>
            <a:ea typeface="BIZ UDPゴシック" panose="020B0400000000000000" pitchFamily="50" charset="-128"/>
          </a:endParaRPr>
        </a:p>
      </dsp:txBody>
      <dsp:txXfrm>
        <a:off x="7042966" y="426122"/>
        <a:ext cx="1177166" cy="1812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179A7-238D-416B-9756-8957A7A50530}">
      <dsp:nvSpPr>
        <dsp:cNvPr id="0" name=""/>
        <dsp:cNvSpPr/>
      </dsp:nvSpPr>
      <dsp:spPr>
        <a:xfrm>
          <a:off x="0" y="671699"/>
          <a:ext cx="2677797" cy="160667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kumimoji="1" lang="ja-JP" altLang="en-US" sz="2400" kern="1200" dirty="0">
              <a:solidFill>
                <a:schemeClr val="tx1"/>
              </a:solidFill>
              <a:latin typeface="BIZ UDPゴシック" panose="020B0400000000000000" pitchFamily="50" charset="-128"/>
              <a:ea typeface="BIZ UDPゴシック" panose="020B0400000000000000" pitchFamily="50" charset="-128"/>
            </a:rPr>
            <a:t>個別性の欠如</a:t>
          </a:r>
          <a:endParaRPr lang="ja-JP" altLang="en-US" sz="2400" kern="1200" dirty="0">
            <a:solidFill>
              <a:schemeClr val="tx1"/>
            </a:solidFill>
            <a:latin typeface="BIZ UDPゴシック" panose="020B0400000000000000" pitchFamily="50" charset="-128"/>
            <a:ea typeface="BIZ UDPゴシック" panose="020B0400000000000000" pitchFamily="50" charset="-128"/>
          </a:endParaRPr>
        </a:p>
      </dsp:txBody>
      <dsp:txXfrm>
        <a:off x="0" y="671699"/>
        <a:ext cx="2677797" cy="1606678"/>
      </dsp:txXfrm>
    </dsp:sp>
    <dsp:sp modelId="{5A3D71C8-648B-4618-8DC8-DAA788F35EB5}">
      <dsp:nvSpPr>
        <dsp:cNvPr id="0" name=""/>
        <dsp:cNvSpPr/>
      </dsp:nvSpPr>
      <dsp:spPr>
        <a:xfrm>
          <a:off x="2945577" y="671699"/>
          <a:ext cx="2677797" cy="160667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kumimoji="1" lang="ja-JP" altLang="en-US" sz="2400" kern="1200" dirty="0">
              <a:solidFill>
                <a:schemeClr val="tx1"/>
              </a:solidFill>
              <a:latin typeface="BIZ UDPゴシック" panose="020B0400000000000000" pitchFamily="50" charset="-128"/>
              <a:ea typeface="BIZ UDPゴシック" panose="020B0400000000000000" pitchFamily="50" charset="-128"/>
            </a:rPr>
            <a:t>過剰なサービス</a:t>
          </a:r>
          <a:endParaRPr lang="ja-JP" altLang="en-US" sz="2400" kern="1200" dirty="0">
            <a:solidFill>
              <a:schemeClr val="tx1"/>
            </a:solidFill>
            <a:latin typeface="BIZ UDPゴシック" panose="020B0400000000000000" pitchFamily="50" charset="-128"/>
            <a:ea typeface="BIZ UDPゴシック" panose="020B0400000000000000" pitchFamily="50" charset="-128"/>
          </a:endParaRPr>
        </a:p>
      </dsp:txBody>
      <dsp:txXfrm>
        <a:off x="2945577" y="671699"/>
        <a:ext cx="2677797" cy="1606678"/>
      </dsp:txXfrm>
    </dsp:sp>
    <dsp:sp modelId="{7CB1BE2B-F820-46E3-BC6F-84C61F96E250}">
      <dsp:nvSpPr>
        <dsp:cNvPr id="0" name=""/>
        <dsp:cNvSpPr/>
      </dsp:nvSpPr>
      <dsp:spPr>
        <a:xfrm>
          <a:off x="5891154" y="671699"/>
          <a:ext cx="2677797" cy="160667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kumimoji="1" lang="ja-JP" altLang="en-US" sz="2400" kern="1200" dirty="0">
              <a:solidFill>
                <a:schemeClr val="tx1"/>
              </a:solidFill>
              <a:latin typeface="BIZ UDPゴシック" panose="020B0400000000000000" pitchFamily="50" charset="-128"/>
              <a:ea typeface="BIZ UDPゴシック" panose="020B0400000000000000" pitchFamily="50" charset="-128"/>
            </a:rPr>
            <a:t>サービスの不足</a:t>
          </a:r>
          <a:endParaRPr lang="ja-JP" altLang="en-US" sz="2400" kern="1200" dirty="0">
            <a:solidFill>
              <a:schemeClr val="tx1"/>
            </a:solidFill>
            <a:latin typeface="BIZ UDPゴシック" panose="020B0400000000000000" pitchFamily="50" charset="-128"/>
            <a:ea typeface="BIZ UDPゴシック" panose="020B0400000000000000" pitchFamily="50" charset="-128"/>
          </a:endParaRPr>
        </a:p>
      </dsp:txBody>
      <dsp:txXfrm>
        <a:off x="5891154" y="671699"/>
        <a:ext cx="2677797" cy="1606678"/>
      </dsp:txXfrm>
    </dsp:sp>
    <dsp:sp modelId="{C3F7B9BA-7955-4C27-987F-BFBB290F1D50}">
      <dsp:nvSpPr>
        <dsp:cNvPr id="0" name=""/>
        <dsp:cNvSpPr/>
      </dsp:nvSpPr>
      <dsp:spPr>
        <a:xfrm>
          <a:off x="1472788" y="2546157"/>
          <a:ext cx="2677797" cy="160667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kumimoji="1" lang="ja-JP" altLang="en-US" sz="2400" kern="1200" dirty="0">
              <a:solidFill>
                <a:schemeClr val="tx1"/>
              </a:solidFill>
              <a:latin typeface="BIZ UDPゴシック" panose="020B0400000000000000" pitchFamily="50" charset="-128"/>
              <a:ea typeface="BIZ UDPゴシック" panose="020B0400000000000000" pitchFamily="50" charset="-128"/>
            </a:rPr>
            <a:t>事業所選択の権利侵害の懸念</a:t>
          </a:r>
          <a:endParaRPr lang="ja-JP" altLang="en-US" sz="2400" kern="1200" dirty="0">
            <a:solidFill>
              <a:schemeClr val="tx1"/>
            </a:solidFill>
            <a:latin typeface="BIZ UDPゴシック" panose="020B0400000000000000" pitchFamily="50" charset="-128"/>
            <a:ea typeface="BIZ UDPゴシック" panose="020B0400000000000000" pitchFamily="50" charset="-128"/>
          </a:endParaRPr>
        </a:p>
      </dsp:txBody>
      <dsp:txXfrm>
        <a:off x="1472788" y="2546157"/>
        <a:ext cx="2677797" cy="1606678"/>
      </dsp:txXfrm>
    </dsp:sp>
    <dsp:sp modelId="{7F9D3A03-2B66-45C8-A689-FCCC0E313E47}">
      <dsp:nvSpPr>
        <dsp:cNvPr id="0" name=""/>
        <dsp:cNvSpPr/>
      </dsp:nvSpPr>
      <dsp:spPr>
        <a:xfrm>
          <a:off x="4418365" y="2546157"/>
          <a:ext cx="2677797" cy="1606678"/>
        </a:xfrm>
        <a:prstGeom prst="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kumimoji="1" lang="ja-JP" altLang="en-US" sz="2400" kern="1200" dirty="0">
              <a:solidFill>
                <a:schemeClr val="tx1"/>
              </a:solidFill>
              <a:latin typeface="BIZ UDPゴシック" panose="020B0400000000000000" pitchFamily="50" charset="-128"/>
              <a:ea typeface="BIZ UDPゴシック" panose="020B0400000000000000" pitchFamily="50" charset="-128"/>
            </a:rPr>
            <a:t>ケアマネジメントサイクルの問題</a:t>
          </a:r>
          <a:endParaRPr lang="ja-JP" altLang="en-US" sz="2400" kern="1200" dirty="0">
            <a:solidFill>
              <a:schemeClr val="tx1"/>
            </a:solidFill>
            <a:latin typeface="BIZ UDPゴシック" panose="020B0400000000000000" pitchFamily="50" charset="-128"/>
            <a:ea typeface="BIZ UDPゴシック" panose="020B0400000000000000" pitchFamily="50" charset="-128"/>
          </a:endParaRPr>
        </a:p>
      </dsp:txBody>
      <dsp:txXfrm>
        <a:off x="4418365" y="2546157"/>
        <a:ext cx="2677797" cy="160667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249446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3191826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131838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273216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61465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133606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272469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2645999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349727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264109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31BE4DB-7506-46BF-8EAF-78D26DF760C3}" type="datetimeFigureOut">
              <a:rPr kumimoji="1" lang="ja-JP" altLang="en-US" smtClean="0"/>
              <a:t>2025/8/12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4179466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BE4DB-7506-46BF-8EAF-78D26DF760C3}" type="datetimeFigureOut">
              <a:rPr kumimoji="1" lang="ja-JP" altLang="en-US" smtClean="0"/>
              <a:t>2025/8/12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CAF39-98FE-4A4E-8FD1-05FFDCAAD408}" type="slidenum">
              <a:rPr kumimoji="1" lang="ja-JP" altLang="en-US" smtClean="0"/>
              <a:t>‹#›</a:t>
            </a:fld>
            <a:endParaRPr kumimoji="1" lang="ja-JP" altLang="en-US"/>
          </a:p>
        </p:txBody>
      </p:sp>
    </p:spTree>
    <p:extLst>
      <p:ext uri="{BB962C8B-B14F-4D97-AF65-F5344CB8AC3E}">
        <p14:creationId xmlns:p14="http://schemas.microsoft.com/office/powerpoint/2010/main" val="2146568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32"/>
          <a:stretch/>
        </p:blipFill>
        <p:spPr bwMode="auto">
          <a:xfrm>
            <a:off x="0" y="0"/>
            <a:ext cx="9144000" cy="687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6444208" y="297947"/>
            <a:ext cx="2470548" cy="369332"/>
          </a:xfrm>
          <a:prstGeom prst="rect">
            <a:avLst/>
          </a:prstGeom>
          <a:solidFill>
            <a:schemeClr val="bg1">
              <a:lumMod val="95000"/>
            </a:schemeClr>
          </a:solid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令和</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年</a:t>
            </a:r>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月</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日（金）</a:t>
            </a:r>
          </a:p>
        </p:txBody>
      </p:sp>
      <p:sp>
        <p:nvSpPr>
          <p:cNvPr id="7" name="テキスト ボックス 6"/>
          <p:cNvSpPr txBox="1"/>
          <p:nvPr/>
        </p:nvSpPr>
        <p:spPr>
          <a:xfrm>
            <a:off x="1663906" y="904932"/>
            <a:ext cx="6429965" cy="1631216"/>
          </a:xfrm>
          <a:prstGeom prst="rect">
            <a:avLst/>
          </a:prstGeom>
          <a:solidFill>
            <a:schemeClr val="bg1">
              <a:lumMod val="95000"/>
            </a:schemeClr>
          </a:solidFill>
        </p:spPr>
        <p:txBody>
          <a:bodyPr wrap="none" rtlCol="0">
            <a:spAutoFit/>
          </a:bodyPr>
          <a:lstStyle/>
          <a:p>
            <a:pPr algn="ctr"/>
            <a:r>
              <a:rPr kumimoji="1" lang="ja-JP" altLang="en-US" dirty="0">
                <a:latin typeface="BIZ UDPゴシック" panose="020B0400000000000000" pitchFamily="50" charset="-128"/>
                <a:ea typeface="BIZ UDPゴシック" panose="020B0400000000000000" pitchFamily="50" charset="-128"/>
              </a:rPr>
              <a:t>令和</a:t>
            </a:r>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年度　ケアプラン点検研修</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pPr algn="ctr"/>
            <a:r>
              <a:rPr lang="ja-JP" altLang="en-US" sz="3200" dirty="0">
                <a:latin typeface="BIZ UDPゴシック" panose="020B0400000000000000" pitchFamily="50" charset="-128"/>
                <a:ea typeface="BIZ UDPゴシック" panose="020B0400000000000000" pitchFamily="50" charset="-128"/>
              </a:rPr>
              <a:t>沖縄県多職種連携ケアマネジメント</a:t>
            </a:r>
            <a:endParaRPr lang="en-US" altLang="ja-JP" sz="3200" dirty="0">
              <a:latin typeface="BIZ UDPゴシック" panose="020B0400000000000000" pitchFamily="50" charset="-128"/>
              <a:ea typeface="BIZ UDPゴシック" panose="020B0400000000000000" pitchFamily="50" charset="-128"/>
            </a:endParaRPr>
          </a:p>
          <a:p>
            <a:pPr algn="ctr"/>
            <a:r>
              <a:rPr lang="ja-JP" altLang="en-US" sz="3200" dirty="0">
                <a:latin typeface="BIZ UDPゴシック" panose="020B0400000000000000" pitchFamily="50" charset="-128"/>
                <a:ea typeface="BIZ UDPゴシック" panose="020B0400000000000000" pitchFamily="50" charset="-128"/>
              </a:rPr>
              <a:t>支援事業を通して</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5017614" y="5301208"/>
            <a:ext cx="3877985" cy="1200329"/>
          </a:xfrm>
          <a:prstGeom prst="rect">
            <a:avLst/>
          </a:prstGeom>
          <a:solidFill>
            <a:schemeClr val="bg1">
              <a:lumMod val="95000"/>
            </a:schemeClr>
          </a:solid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一般社団法人</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沖縄県介護支援専門員協会</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会長　髙良清健</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AutoShape 2" descr="写真"/>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19325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2127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４</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547200"/>
            <a:ext cx="5315879" cy="830997"/>
          </a:xfrm>
          <a:prstGeom prst="rect">
            <a:avLst/>
          </a:prstGeom>
        </p:spPr>
        <p:txBody>
          <a:bodyPr wrap="none">
            <a:spAutoFit/>
          </a:bodyPr>
          <a:lstStyle/>
          <a:p>
            <a:pPr lvl="0"/>
            <a:r>
              <a:rPr lang="ja-JP" altLang="en-US" sz="2400" dirty="0">
                <a:latin typeface="BIZ UDPゴシック" panose="020B0400000000000000" pitchFamily="50" charset="-128"/>
                <a:ea typeface="BIZ UDPゴシック" panose="020B0400000000000000" pitchFamily="50" charset="-128"/>
              </a:rPr>
              <a:t>有料老人ホームに入居されている方の</a:t>
            </a:r>
            <a:endParaRPr lang="en-US" altLang="ja-JP" sz="2400" dirty="0">
              <a:latin typeface="BIZ UDPゴシック" panose="020B0400000000000000" pitchFamily="50" charset="-128"/>
              <a:ea typeface="BIZ UDPゴシック" panose="020B0400000000000000" pitchFamily="50" charset="-128"/>
            </a:endParaRPr>
          </a:p>
          <a:p>
            <a:pPr lvl="0"/>
            <a:r>
              <a:rPr lang="ja-JP" altLang="en-US" sz="2400" dirty="0">
                <a:latin typeface="BIZ UDPゴシック" panose="020B0400000000000000" pitchFamily="50" charset="-128"/>
                <a:ea typeface="BIZ UDPゴシック" panose="020B0400000000000000" pitchFamily="50" charset="-128"/>
              </a:rPr>
              <a:t>ケアプラン作成について</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608071"/>
            <a:ext cx="3648075"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67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2127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４</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547200"/>
            <a:ext cx="5315879" cy="830997"/>
          </a:xfrm>
          <a:prstGeom prst="rect">
            <a:avLst/>
          </a:prstGeom>
        </p:spPr>
        <p:txBody>
          <a:bodyPr wrap="none">
            <a:spAutoFit/>
          </a:bodyPr>
          <a:lstStyle/>
          <a:p>
            <a:pPr lvl="0"/>
            <a:r>
              <a:rPr lang="ja-JP" altLang="en-US" sz="2400" dirty="0">
                <a:latin typeface="BIZ UDPゴシック" panose="020B0400000000000000" pitchFamily="50" charset="-128"/>
                <a:ea typeface="BIZ UDPゴシック" panose="020B0400000000000000" pitchFamily="50" charset="-128"/>
              </a:rPr>
              <a:t>有料老人ホームに入居されている方の</a:t>
            </a:r>
            <a:endParaRPr lang="en-US" altLang="ja-JP" sz="2400" dirty="0">
              <a:latin typeface="BIZ UDPゴシック" panose="020B0400000000000000" pitchFamily="50" charset="-128"/>
              <a:ea typeface="BIZ UDPゴシック" panose="020B0400000000000000" pitchFamily="50" charset="-128"/>
            </a:endParaRPr>
          </a:p>
          <a:p>
            <a:pPr lvl="0"/>
            <a:r>
              <a:rPr lang="ja-JP" altLang="en-US" sz="2400" dirty="0">
                <a:latin typeface="BIZ UDPゴシック" panose="020B0400000000000000" pitchFamily="50" charset="-128"/>
                <a:ea typeface="BIZ UDPゴシック" panose="020B0400000000000000" pitchFamily="50" charset="-128"/>
              </a:rPr>
              <a:t>ケアプラン作成について</a:t>
            </a:r>
          </a:p>
        </p:txBody>
      </p:sp>
      <p:graphicFrame>
        <p:nvGraphicFramePr>
          <p:cNvPr id="8" name="図表 7"/>
          <p:cNvGraphicFramePr/>
          <p:nvPr>
            <p:extLst>
              <p:ext uri="{D42A27DB-BD31-4B8C-83A1-F6EECF244321}">
                <p14:modId xmlns:p14="http://schemas.microsoft.com/office/powerpoint/2010/main" val="2448218525"/>
              </p:ext>
            </p:extLst>
          </p:nvPr>
        </p:nvGraphicFramePr>
        <p:xfrm>
          <a:off x="356738" y="1844824"/>
          <a:ext cx="856895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テキスト ボックス 9"/>
          <p:cNvSpPr txBox="1"/>
          <p:nvPr/>
        </p:nvSpPr>
        <p:spPr>
          <a:xfrm>
            <a:off x="371751" y="1723532"/>
            <a:ext cx="4697120" cy="461665"/>
          </a:xfrm>
          <a:prstGeom prst="rect">
            <a:avLst/>
          </a:prstGeom>
          <a:noFill/>
        </p:spPr>
        <p:txBody>
          <a:bodyPr wrap="none" rtlCol="0">
            <a:spAutoFit/>
          </a:bodyPr>
          <a:lstStyle/>
          <a:p>
            <a:r>
              <a:rPr kumimoji="1" lang="ja-JP" altLang="en-US" sz="2400" u="sng" dirty="0">
                <a:solidFill>
                  <a:srgbClr val="FF0000"/>
                </a:solidFill>
                <a:latin typeface="BIZ UDPゴシック" panose="020B0400000000000000" pitchFamily="50" charset="-128"/>
                <a:ea typeface="BIZ UDPゴシック" panose="020B0400000000000000" pitchFamily="50" charset="-128"/>
              </a:rPr>
              <a:t>全国的によく指摘されている事項</a:t>
            </a:r>
          </a:p>
        </p:txBody>
      </p:sp>
    </p:spTree>
    <p:extLst>
      <p:ext uri="{BB962C8B-B14F-4D97-AF65-F5344CB8AC3E}">
        <p14:creationId xmlns:p14="http://schemas.microsoft.com/office/powerpoint/2010/main" val="397040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2127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４</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547200"/>
            <a:ext cx="5315879" cy="830997"/>
          </a:xfrm>
          <a:prstGeom prst="rect">
            <a:avLst/>
          </a:prstGeom>
        </p:spPr>
        <p:txBody>
          <a:bodyPr wrap="none">
            <a:spAutoFit/>
          </a:bodyPr>
          <a:lstStyle/>
          <a:p>
            <a:pPr lvl="0"/>
            <a:r>
              <a:rPr lang="ja-JP" altLang="en-US" sz="2400" dirty="0">
                <a:latin typeface="BIZ UDPゴシック" panose="020B0400000000000000" pitchFamily="50" charset="-128"/>
                <a:ea typeface="BIZ UDPゴシック" panose="020B0400000000000000" pitchFamily="50" charset="-128"/>
              </a:rPr>
              <a:t>有料老人ホームに入居されている方の</a:t>
            </a:r>
            <a:endParaRPr lang="en-US" altLang="ja-JP" sz="2400" dirty="0">
              <a:latin typeface="BIZ UDPゴシック" panose="020B0400000000000000" pitchFamily="50" charset="-128"/>
              <a:ea typeface="BIZ UDPゴシック" panose="020B0400000000000000" pitchFamily="50" charset="-128"/>
            </a:endParaRPr>
          </a:p>
          <a:p>
            <a:pPr lvl="0"/>
            <a:r>
              <a:rPr lang="ja-JP" altLang="en-US" sz="2400" dirty="0">
                <a:latin typeface="BIZ UDPゴシック" panose="020B0400000000000000" pitchFamily="50" charset="-128"/>
                <a:ea typeface="BIZ UDPゴシック" panose="020B0400000000000000" pitchFamily="50" charset="-128"/>
              </a:rPr>
              <a:t>ケアプラン作成について</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411" y="1761573"/>
            <a:ext cx="6490800" cy="490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92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2127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４</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547200"/>
            <a:ext cx="5315879" cy="830997"/>
          </a:xfrm>
          <a:prstGeom prst="rect">
            <a:avLst/>
          </a:prstGeom>
        </p:spPr>
        <p:txBody>
          <a:bodyPr wrap="none">
            <a:spAutoFit/>
          </a:bodyPr>
          <a:lstStyle/>
          <a:p>
            <a:pPr lvl="0"/>
            <a:r>
              <a:rPr lang="ja-JP" altLang="en-US" sz="2400" dirty="0">
                <a:latin typeface="BIZ UDPゴシック" panose="020B0400000000000000" pitchFamily="50" charset="-128"/>
                <a:ea typeface="BIZ UDPゴシック" panose="020B0400000000000000" pitchFamily="50" charset="-128"/>
              </a:rPr>
              <a:t>有料老人ホームに入居されている方の</a:t>
            </a:r>
            <a:endParaRPr lang="en-US" altLang="ja-JP" sz="2400" dirty="0">
              <a:latin typeface="BIZ UDPゴシック" panose="020B0400000000000000" pitchFamily="50" charset="-128"/>
              <a:ea typeface="BIZ UDPゴシック" panose="020B0400000000000000" pitchFamily="50" charset="-128"/>
            </a:endParaRPr>
          </a:p>
          <a:p>
            <a:pPr lvl="0"/>
            <a:r>
              <a:rPr lang="ja-JP" altLang="en-US" sz="2400" dirty="0">
                <a:latin typeface="BIZ UDPゴシック" panose="020B0400000000000000" pitchFamily="50" charset="-128"/>
                <a:ea typeface="BIZ UDPゴシック" panose="020B0400000000000000" pitchFamily="50" charset="-128"/>
              </a:rPr>
              <a:t>ケアプラン作成について</a:t>
            </a:r>
          </a:p>
        </p:txBody>
      </p:sp>
      <p:sp>
        <p:nvSpPr>
          <p:cNvPr id="7" name="テキスト ボックス 6"/>
          <p:cNvSpPr txBox="1"/>
          <p:nvPr/>
        </p:nvSpPr>
        <p:spPr>
          <a:xfrm>
            <a:off x="129478" y="1916832"/>
            <a:ext cx="3672407" cy="4247317"/>
          </a:xfrm>
          <a:prstGeom prst="rect">
            <a:avLst/>
          </a:prstGeom>
          <a:noFill/>
        </p:spPr>
        <p:txBody>
          <a:bodyPr wrap="square" rtlCol="0">
            <a:spAutoFit/>
          </a:bodyPr>
          <a:lstStyle/>
          <a:p>
            <a:r>
              <a:rPr lang="en-US" altLang="ja-JP" u="sng" dirty="0">
                <a:solidFill>
                  <a:schemeClr val="accent1">
                    <a:lumMod val="50000"/>
                  </a:schemeClr>
                </a:solidFill>
                <a:latin typeface="BIZ UDPゴシック" panose="020B0400000000000000" pitchFamily="50" charset="-128"/>
                <a:ea typeface="BIZ UDPゴシック" panose="020B0400000000000000" pitchFamily="50" charset="-128"/>
              </a:rPr>
              <a:t>1</a:t>
            </a:r>
            <a:r>
              <a:rPr lang="ja-JP" altLang="en-US" u="sng" dirty="0" err="1">
                <a:solidFill>
                  <a:schemeClr val="accent1">
                    <a:lumMod val="50000"/>
                  </a:schemeClr>
                </a:solidFill>
                <a:latin typeface="BIZ UDPゴシック" panose="020B0400000000000000" pitchFamily="50" charset="-128"/>
                <a:ea typeface="BIZ UDPゴシック" panose="020B0400000000000000" pitchFamily="50" charset="-128"/>
              </a:rPr>
              <a:t>、</a:t>
            </a:r>
            <a:r>
              <a:rPr lang="ja-JP" altLang="en-US" u="sng" dirty="0">
                <a:solidFill>
                  <a:schemeClr val="accent1">
                    <a:lumMod val="50000"/>
                  </a:schemeClr>
                </a:solidFill>
                <a:latin typeface="BIZ UDPゴシック" panose="020B0400000000000000" pitchFamily="50" charset="-128"/>
                <a:ea typeface="BIZ UDPゴシック" panose="020B0400000000000000" pitchFamily="50" charset="-128"/>
              </a:rPr>
              <a:t>個別性の欠如</a:t>
            </a:r>
          </a:p>
          <a:p>
            <a:r>
              <a:rPr lang="ja-JP" altLang="en-US" dirty="0">
                <a:latin typeface="BIZ UDPゴシック" panose="020B0400000000000000" pitchFamily="50" charset="-128"/>
                <a:ea typeface="BIZ UDPゴシック" panose="020B0400000000000000" pitchFamily="50" charset="-128"/>
              </a:rPr>
              <a:t>利用者個々の意向や課題が考慮されることなく、ケアプランが画一的なものとなっている</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ja-JP" altLang="en-US" dirty="0">
              <a:latin typeface="BIZ UDPゴシック" panose="020B0400000000000000" pitchFamily="50" charset="-128"/>
              <a:ea typeface="BIZ UDPゴシック" panose="020B0400000000000000" pitchFamily="50" charset="-128"/>
            </a:endParaRPr>
          </a:p>
          <a:p>
            <a:r>
              <a:rPr lang="en-US" altLang="ja-JP" u="sng" dirty="0">
                <a:solidFill>
                  <a:schemeClr val="accent1">
                    <a:lumMod val="50000"/>
                  </a:schemeClr>
                </a:solidFill>
                <a:latin typeface="BIZ UDPゴシック" panose="020B0400000000000000" pitchFamily="50" charset="-128"/>
                <a:ea typeface="BIZ UDPゴシック" panose="020B0400000000000000" pitchFamily="50" charset="-128"/>
              </a:rPr>
              <a:t>2</a:t>
            </a:r>
            <a:r>
              <a:rPr lang="ja-JP" altLang="en-US" u="sng" dirty="0" err="1">
                <a:solidFill>
                  <a:schemeClr val="accent1">
                    <a:lumMod val="50000"/>
                  </a:schemeClr>
                </a:solidFill>
                <a:latin typeface="BIZ UDPゴシック" panose="020B0400000000000000" pitchFamily="50" charset="-128"/>
                <a:ea typeface="BIZ UDPゴシック" panose="020B0400000000000000" pitchFamily="50" charset="-128"/>
              </a:rPr>
              <a:t>、</a:t>
            </a:r>
            <a:r>
              <a:rPr lang="ja-JP" altLang="en-US" u="sng" dirty="0">
                <a:solidFill>
                  <a:schemeClr val="accent1">
                    <a:lumMod val="50000"/>
                  </a:schemeClr>
                </a:solidFill>
                <a:latin typeface="BIZ UDPゴシック" panose="020B0400000000000000" pitchFamily="50" charset="-128"/>
                <a:ea typeface="BIZ UDPゴシック" panose="020B0400000000000000" pitchFamily="50" charset="-128"/>
              </a:rPr>
              <a:t>過剰なサービス</a:t>
            </a:r>
          </a:p>
          <a:p>
            <a:r>
              <a:rPr lang="ja-JP" altLang="en-US" dirty="0">
                <a:latin typeface="BIZ UDPゴシック" panose="020B0400000000000000" pitchFamily="50" charset="-128"/>
                <a:ea typeface="BIZ UDPゴシック" panose="020B0400000000000000" pitchFamily="50" charset="-128"/>
              </a:rPr>
              <a:t>利用者の意向や状態を考慮せず、アセスメントからは必要性が見いだせない住まい事業者と同一法人によるサービスを、ケアプランに設定している （その結果として区分支給限度基準額上限までサービスが設定されている、など）。</a:t>
            </a:r>
          </a:p>
        </p:txBody>
      </p:sp>
      <p:sp>
        <p:nvSpPr>
          <p:cNvPr id="8" name="テキスト ボックス 7"/>
          <p:cNvSpPr txBox="1"/>
          <p:nvPr/>
        </p:nvSpPr>
        <p:spPr>
          <a:xfrm>
            <a:off x="5707654" y="1916832"/>
            <a:ext cx="3096344" cy="4524315"/>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その結果として、ケアプラン上に示される記載がそれぞれの入居者で類似する内容になっている場合には「不適切な事例」には該当しません。</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その結果として、入居者のケアプランに区分支給限度基準額上限までサービスが盛り込まれている場合には「不適切事例」には該当しません。</a:t>
            </a:r>
          </a:p>
          <a:p>
            <a:endParaRPr lang="ja-JP" altLang="en-US" dirty="0">
              <a:latin typeface="BIZ UDPゴシック" panose="020B0400000000000000" pitchFamily="50" charset="-128"/>
              <a:ea typeface="BIZ UDPゴシック" panose="020B0400000000000000" pitchFamily="50" charset="-128"/>
            </a:endParaRPr>
          </a:p>
          <a:p>
            <a:endParaRPr lang="ja-JP" altLang="en-US" dirty="0">
              <a:latin typeface="BIZ UDPゴシック" panose="020B0400000000000000" pitchFamily="50" charset="-128"/>
              <a:ea typeface="BIZ UDPゴシック" panose="020B0400000000000000" pitchFamily="50" charset="-128"/>
            </a:endParaRPr>
          </a:p>
          <a:p>
            <a:endParaRPr lang="ja-JP" altLang="en-US"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4042859" y="1876556"/>
            <a:ext cx="1240553" cy="480131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十分なアセスメント</a:t>
            </a:r>
          </a:p>
          <a:p>
            <a:r>
              <a:rPr lang="ja-JP" altLang="en-US" dirty="0">
                <a:latin typeface="BIZ UDPゴシック" panose="020B0400000000000000" pitchFamily="50" charset="-128"/>
                <a:ea typeface="BIZ UDPゴシック" panose="020B0400000000000000" pitchFamily="50" charset="-128"/>
              </a:rPr>
              <a:t>等を通じたケアマネジメントを行い、本人の意思を汲み取りつつ周辺の活用可能な資源等も含め多職種連携の下で総合的に判断しましょう。</a:t>
            </a:r>
          </a:p>
        </p:txBody>
      </p:sp>
      <p:sp>
        <p:nvSpPr>
          <p:cNvPr id="11" name="二等辺三角形 10"/>
          <p:cNvSpPr/>
          <p:nvPr/>
        </p:nvSpPr>
        <p:spPr>
          <a:xfrm rot="5400000">
            <a:off x="3667447" y="2535627"/>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rot="5400000">
            <a:off x="3634904" y="4725144"/>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5400000">
            <a:off x="5292080" y="2492896"/>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5400000">
            <a:off x="5292080" y="4725144"/>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5883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2127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４</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547200"/>
            <a:ext cx="5315879" cy="830997"/>
          </a:xfrm>
          <a:prstGeom prst="rect">
            <a:avLst/>
          </a:prstGeom>
        </p:spPr>
        <p:txBody>
          <a:bodyPr wrap="none">
            <a:spAutoFit/>
          </a:bodyPr>
          <a:lstStyle/>
          <a:p>
            <a:pPr lvl="0"/>
            <a:r>
              <a:rPr lang="ja-JP" altLang="en-US" sz="2400" dirty="0">
                <a:latin typeface="BIZ UDPゴシック" panose="020B0400000000000000" pitchFamily="50" charset="-128"/>
                <a:ea typeface="BIZ UDPゴシック" panose="020B0400000000000000" pitchFamily="50" charset="-128"/>
              </a:rPr>
              <a:t>有料老人ホームに入居されている方の</a:t>
            </a:r>
            <a:endParaRPr lang="en-US" altLang="ja-JP" sz="2400" dirty="0">
              <a:latin typeface="BIZ UDPゴシック" panose="020B0400000000000000" pitchFamily="50" charset="-128"/>
              <a:ea typeface="BIZ UDPゴシック" panose="020B0400000000000000" pitchFamily="50" charset="-128"/>
            </a:endParaRPr>
          </a:p>
          <a:p>
            <a:pPr lvl="0"/>
            <a:r>
              <a:rPr lang="ja-JP" altLang="en-US" sz="2400" dirty="0">
                <a:latin typeface="BIZ UDPゴシック" panose="020B0400000000000000" pitchFamily="50" charset="-128"/>
                <a:ea typeface="BIZ UDPゴシック" panose="020B0400000000000000" pitchFamily="50" charset="-128"/>
              </a:rPr>
              <a:t>ケアプラン作成について</a:t>
            </a:r>
          </a:p>
        </p:txBody>
      </p:sp>
      <p:sp>
        <p:nvSpPr>
          <p:cNvPr id="7" name="テキスト ボックス 6"/>
          <p:cNvSpPr txBox="1"/>
          <p:nvPr/>
        </p:nvSpPr>
        <p:spPr>
          <a:xfrm>
            <a:off x="249467" y="1766387"/>
            <a:ext cx="3816424" cy="4801314"/>
          </a:xfrm>
          <a:prstGeom prst="rect">
            <a:avLst/>
          </a:prstGeom>
          <a:noFill/>
        </p:spPr>
        <p:txBody>
          <a:bodyPr wrap="square" rtlCol="0">
            <a:spAutoFit/>
          </a:bodyPr>
          <a:lstStyle/>
          <a:p>
            <a:r>
              <a:rPr lang="en-US" altLang="ja-JP" u="sng" dirty="0">
                <a:solidFill>
                  <a:srgbClr val="002060"/>
                </a:solidFill>
                <a:latin typeface="BIZ UDPゴシック" panose="020B0400000000000000" pitchFamily="50" charset="-128"/>
                <a:ea typeface="BIZ UDPゴシック" panose="020B0400000000000000" pitchFamily="50" charset="-128"/>
              </a:rPr>
              <a:t>3</a:t>
            </a:r>
            <a:r>
              <a:rPr lang="ja-JP" altLang="en-US" u="sng" dirty="0" err="1">
                <a:solidFill>
                  <a:srgbClr val="002060"/>
                </a:solidFill>
                <a:latin typeface="BIZ UDPゴシック" panose="020B0400000000000000" pitchFamily="50" charset="-128"/>
                <a:ea typeface="BIZ UDPゴシック" panose="020B0400000000000000" pitchFamily="50" charset="-128"/>
              </a:rPr>
              <a:t>、</a:t>
            </a:r>
            <a:r>
              <a:rPr lang="ja-JP" altLang="en-US" u="sng" dirty="0">
                <a:solidFill>
                  <a:srgbClr val="002060"/>
                </a:solidFill>
                <a:latin typeface="BIZ UDPゴシック" panose="020B0400000000000000" pitchFamily="50" charset="-128"/>
                <a:ea typeface="BIZ UDPゴシック" panose="020B0400000000000000" pitchFamily="50" charset="-128"/>
              </a:rPr>
              <a:t>サービスの不足</a:t>
            </a:r>
          </a:p>
          <a:p>
            <a:r>
              <a:rPr lang="ja-JP" altLang="en-US" dirty="0">
                <a:latin typeface="BIZ UDPゴシック" panose="020B0400000000000000" pitchFamily="50" charset="-128"/>
                <a:ea typeface="BIZ UDPゴシック" panose="020B0400000000000000" pitchFamily="50" charset="-128"/>
              </a:rPr>
              <a:t>本人の希望するサービスや客観的に必要性の高いと考えられるサービスがケアプランに組み込まれていない、あるいは検討自体なされていない （ケアマネジャーから見て利用者にとって必要なサービスをケアプランに位置付けることが難しい場合がある）</a:t>
            </a:r>
          </a:p>
          <a:p>
            <a:endParaRPr lang="en-US" altLang="ja-JP" dirty="0">
              <a:latin typeface="BIZ UDPゴシック" panose="020B0400000000000000" pitchFamily="50" charset="-128"/>
              <a:ea typeface="BIZ UDPゴシック" panose="020B0400000000000000" pitchFamily="50" charset="-128"/>
            </a:endParaRPr>
          </a:p>
          <a:p>
            <a:r>
              <a:rPr lang="en-US" altLang="ja-JP" u="sng" dirty="0">
                <a:solidFill>
                  <a:srgbClr val="002060"/>
                </a:solidFill>
                <a:latin typeface="BIZ UDPゴシック" panose="020B0400000000000000" pitchFamily="50" charset="-128"/>
                <a:ea typeface="BIZ UDPゴシック" panose="020B0400000000000000" pitchFamily="50" charset="-128"/>
              </a:rPr>
              <a:t>4</a:t>
            </a:r>
            <a:r>
              <a:rPr lang="ja-JP" altLang="en-US" u="sng" dirty="0" err="1">
                <a:solidFill>
                  <a:srgbClr val="002060"/>
                </a:solidFill>
                <a:latin typeface="BIZ UDPゴシック" panose="020B0400000000000000" pitchFamily="50" charset="-128"/>
                <a:ea typeface="BIZ UDPゴシック" panose="020B0400000000000000" pitchFamily="50" charset="-128"/>
              </a:rPr>
              <a:t>、</a:t>
            </a:r>
            <a:r>
              <a:rPr lang="ja-JP" altLang="en-US" u="sng" dirty="0">
                <a:solidFill>
                  <a:srgbClr val="002060"/>
                </a:solidFill>
                <a:latin typeface="BIZ UDPゴシック" panose="020B0400000000000000" pitchFamily="50" charset="-128"/>
                <a:ea typeface="BIZ UDPゴシック" panose="020B0400000000000000" pitchFamily="50" charset="-128"/>
              </a:rPr>
              <a:t>事業所選択の権利侵害の懸念</a:t>
            </a:r>
          </a:p>
          <a:p>
            <a:r>
              <a:rPr lang="ja-JP" altLang="en-US" dirty="0">
                <a:latin typeface="BIZ UDPゴシック" panose="020B0400000000000000" pitchFamily="50" charset="-128"/>
                <a:ea typeface="BIZ UDPゴシック" panose="020B0400000000000000" pitchFamily="50" charset="-128"/>
              </a:rPr>
              <a:t>住まいと同一法人が提供するサービスの利用を、合理的な理由もなく、また利用者の意向も踏まえずに利用者に求めており、この対応にケアマネジャーも同調して</a:t>
            </a:r>
            <a:r>
              <a:rPr lang="ja-JP" altLang="en-US" dirty="0" err="1">
                <a:latin typeface="BIZ UDPゴシック" panose="020B0400000000000000" pitchFamily="50" charset="-128"/>
                <a:ea typeface="BIZ UDPゴシック" panose="020B0400000000000000" pitchFamily="50" charset="-128"/>
              </a:rPr>
              <a:t>い</a:t>
            </a:r>
            <a:r>
              <a:rPr lang="ja-JP" altLang="en-US" dirty="0">
                <a:latin typeface="BIZ UDPゴシック" panose="020B0400000000000000" pitchFamily="50" charset="-128"/>
                <a:ea typeface="BIZ UDPゴシック" panose="020B0400000000000000" pitchFamily="50" charset="-128"/>
              </a:rPr>
              <a:t> る （ 同 調 せ ざ る を 得 な い 状 況 に あ る ）</a:t>
            </a:r>
          </a:p>
        </p:txBody>
      </p:sp>
      <p:sp>
        <p:nvSpPr>
          <p:cNvPr id="8" name="テキスト ボックス 7"/>
          <p:cNvSpPr txBox="1"/>
          <p:nvPr/>
        </p:nvSpPr>
        <p:spPr>
          <a:xfrm>
            <a:off x="6054878" y="1838214"/>
            <a:ext cx="2870812" cy="4801314"/>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ケアプラン上に示されるサービス内容が、仮にある一つの側面から見た際に不足していると思われるといった場合であっても、その結果としての記載であれば「不適切事例」には該当しません。</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仮に住まいに併設された事業所から多くの入居者がサービス提供を受けているといった場合であっても、その結果としてのサービス提供であれば「不適切事例」には該当しません。</a:t>
            </a:r>
            <a:endParaRPr lang="en-US" altLang="ja-JP" dirty="0">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4349831" y="1876556"/>
            <a:ext cx="1240553" cy="480131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十分なアセスメント</a:t>
            </a:r>
          </a:p>
          <a:p>
            <a:r>
              <a:rPr lang="ja-JP" altLang="en-US" dirty="0">
                <a:latin typeface="BIZ UDPゴシック" panose="020B0400000000000000" pitchFamily="50" charset="-128"/>
                <a:ea typeface="BIZ UDPゴシック" panose="020B0400000000000000" pitchFamily="50" charset="-128"/>
              </a:rPr>
              <a:t>等を通じたケアマネジメントを行い、本人の意思を汲み取りつつ周辺の活用可能な資源等も含め多職種連携の下で総合的に判断しましょう。</a:t>
            </a:r>
          </a:p>
        </p:txBody>
      </p:sp>
      <p:sp>
        <p:nvSpPr>
          <p:cNvPr id="12" name="二等辺三角形 11"/>
          <p:cNvSpPr/>
          <p:nvPr/>
        </p:nvSpPr>
        <p:spPr>
          <a:xfrm rot="5400000">
            <a:off x="5688211" y="2996952"/>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5400000">
            <a:off x="5694838" y="5805264"/>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二等辺三角形 13"/>
          <p:cNvSpPr/>
          <p:nvPr/>
        </p:nvSpPr>
        <p:spPr>
          <a:xfrm rot="5400000">
            <a:off x="3849867" y="5805264"/>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二等辺三角形 14"/>
          <p:cNvSpPr/>
          <p:nvPr/>
        </p:nvSpPr>
        <p:spPr>
          <a:xfrm rot="5400000">
            <a:off x="3956967" y="2996952"/>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623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2127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４</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547200"/>
            <a:ext cx="5315879" cy="830997"/>
          </a:xfrm>
          <a:prstGeom prst="rect">
            <a:avLst/>
          </a:prstGeom>
        </p:spPr>
        <p:txBody>
          <a:bodyPr wrap="none">
            <a:spAutoFit/>
          </a:bodyPr>
          <a:lstStyle/>
          <a:p>
            <a:pPr lvl="0"/>
            <a:r>
              <a:rPr lang="ja-JP" altLang="en-US" sz="2400" dirty="0">
                <a:latin typeface="BIZ UDPゴシック" panose="020B0400000000000000" pitchFamily="50" charset="-128"/>
                <a:ea typeface="BIZ UDPゴシック" panose="020B0400000000000000" pitchFamily="50" charset="-128"/>
              </a:rPr>
              <a:t>有料老人ホームに入居されている方の</a:t>
            </a:r>
            <a:endParaRPr lang="en-US" altLang="ja-JP" sz="2400" dirty="0">
              <a:latin typeface="BIZ UDPゴシック" panose="020B0400000000000000" pitchFamily="50" charset="-128"/>
              <a:ea typeface="BIZ UDPゴシック" panose="020B0400000000000000" pitchFamily="50" charset="-128"/>
            </a:endParaRPr>
          </a:p>
          <a:p>
            <a:pPr lvl="0"/>
            <a:r>
              <a:rPr lang="ja-JP" altLang="en-US" sz="2400" dirty="0">
                <a:latin typeface="BIZ UDPゴシック" panose="020B0400000000000000" pitchFamily="50" charset="-128"/>
                <a:ea typeface="BIZ UDPゴシック" panose="020B0400000000000000" pitchFamily="50" charset="-128"/>
              </a:rPr>
              <a:t>ケアプラン作成について</a:t>
            </a:r>
          </a:p>
        </p:txBody>
      </p:sp>
      <p:sp>
        <p:nvSpPr>
          <p:cNvPr id="7" name="テキスト ボックス 6"/>
          <p:cNvSpPr txBox="1"/>
          <p:nvPr/>
        </p:nvSpPr>
        <p:spPr>
          <a:xfrm>
            <a:off x="323528" y="1766387"/>
            <a:ext cx="2952328" cy="2031325"/>
          </a:xfrm>
          <a:prstGeom prst="rect">
            <a:avLst/>
          </a:prstGeom>
          <a:noFill/>
        </p:spPr>
        <p:txBody>
          <a:bodyPr wrap="square" rtlCol="0">
            <a:spAutoFit/>
          </a:bodyPr>
          <a:lstStyle/>
          <a:p>
            <a:r>
              <a:rPr lang="en-US" altLang="ja-JP" u="sng" dirty="0">
                <a:solidFill>
                  <a:srgbClr val="002060"/>
                </a:solidFill>
                <a:latin typeface="BIZ UDPゴシック" panose="020B0400000000000000" pitchFamily="50" charset="-128"/>
                <a:ea typeface="BIZ UDPゴシック" panose="020B0400000000000000" pitchFamily="50" charset="-128"/>
              </a:rPr>
              <a:t>5</a:t>
            </a:r>
            <a:r>
              <a:rPr lang="ja-JP" altLang="en-US" u="sng" dirty="0">
                <a:solidFill>
                  <a:srgbClr val="002060"/>
                </a:solidFill>
                <a:latin typeface="BIZ UDPゴシック" panose="020B0400000000000000" pitchFamily="50" charset="-128"/>
                <a:ea typeface="BIZ UDPゴシック" panose="020B0400000000000000" pitchFamily="50" charset="-128"/>
              </a:rPr>
              <a:t>、ケアマネジメントサイクルの問題</a:t>
            </a:r>
            <a:endParaRPr lang="en-US" altLang="ja-JP" u="sng" dirty="0">
              <a:solidFill>
                <a:srgbClr val="002060"/>
              </a:solidFill>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ケアプランの見直しが法定のタイミング（認定更新時や区分変更時）以外では、</a:t>
            </a:r>
          </a:p>
          <a:p>
            <a:r>
              <a:rPr lang="ja-JP" altLang="en-US" dirty="0">
                <a:latin typeface="BIZ UDPゴシック" panose="020B0400000000000000" pitchFamily="50" charset="-128"/>
                <a:ea typeface="BIZ UDPゴシック" panose="020B0400000000000000" pitchFamily="50" charset="-128"/>
              </a:rPr>
              <a:t>ほとんど行われていない。</a:t>
            </a:r>
          </a:p>
          <a:p>
            <a:endParaRPr lang="ja-JP" altLang="en-US"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5567398" y="1807355"/>
            <a:ext cx="3358291" cy="4801314"/>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単にケアプランの見直しが法定のタイミング以外で行われていないことをもって、「不適切な事例」とはなりません。</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十分なアセスメント等を通じたケアマネジメントを行い、本人の意思を汲み取りつつ周辺の活用可能な資源等も含め多職種連携の下で総合的に判断しましょう。</a:t>
            </a:r>
          </a:p>
          <a:p>
            <a:endParaRPr lang="ja-JP" altLang="en-US"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アセスメントやモニタリングのタイミング・頻度については、法定基準を満たしていることを前提に、個別の状況で判断しましょう。</a:t>
            </a:r>
          </a:p>
        </p:txBody>
      </p:sp>
      <p:sp>
        <p:nvSpPr>
          <p:cNvPr id="11" name="二等辺三角形 10"/>
          <p:cNvSpPr/>
          <p:nvPr/>
        </p:nvSpPr>
        <p:spPr>
          <a:xfrm rot="5400000">
            <a:off x="3347864" y="2638033"/>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rot="5400000">
            <a:off x="5214750" y="2638033"/>
            <a:ext cx="432048" cy="288032"/>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910609" y="1853050"/>
            <a:ext cx="1240553" cy="480131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十分なアセスメント</a:t>
            </a:r>
          </a:p>
          <a:p>
            <a:r>
              <a:rPr lang="ja-JP" altLang="en-US" dirty="0">
                <a:latin typeface="BIZ UDPゴシック" panose="020B0400000000000000" pitchFamily="50" charset="-128"/>
                <a:ea typeface="BIZ UDPゴシック" panose="020B0400000000000000" pitchFamily="50" charset="-128"/>
              </a:rPr>
              <a:t>等を通じたケアマネジメントを行い、本人の意思を汲み取りつつ周辺の活用可能な資源等も含め多職種連携の下で総合的に判断しましょう。</a:t>
            </a:r>
          </a:p>
        </p:txBody>
      </p:sp>
    </p:spTree>
    <p:extLst>
      <p:ext uri="{BB962C8B-B14F-4D97-AF65-F5344CB8AC3E}">
        <p14:creationId xmlns:p14="http://schemas.microsoft.com/office/powerpoint/2010/main" val="1616821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0" y="1772816"/>
            <a:ext cx="9166820"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グループ化 2"/>
          <p:cNvGrpSpPr/>
          <p:nvPr/>
        </p:nvGrpSpPr>
        <p:grpSpPr>
          <a:xfrm>
            <a:off x="971600" y="42127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５</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694476"/>
            <a:ext cx="1063112" cy="461665"/>
          </a:xfrm>
          <a:prstGeom prst="rect">
            <a:avLst/>
          </a:prstGeom>
        </p:spPr>
        <p:txBody>
          <a:bodyPr wrap="none">
            <a:spAutoFit/>
          </a:bodyPr>
          <a:lstStyle/>
          <a:p>
            <a:pPr lvl="0"/>
            <a:r>
              <a:rPr lang="ja-JP" altLang="en-US" sz="2400" dirty="0">
                <a:latin typeface="BIZ UDPゴシック" panose="020B0400000000000000" pitchFamily="50" charset="-128"/>
                <a:ea typeface="BIZ UDPゴシック" panose="020B0400000000000000" pitchFamily="50" charset="-128"/>
              </a:rPr>
              <a:t>まとめ</a:t>
            </a:r>
            <a:endParaRPr lang="en-US" altLang="ja-JP" sz="24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390980" y="2060848"/>
            <a:ext cx="8534709" cy="2677656"/>
          </a:xfrm>
          <a:prstGeom prst="rect">
            <a:avLst/>
          </a:prstGeom>
          <a:solidFill>
            <a:schemeClr val="bg1">
              <a:lumMod val="95000"/>
              <a:alpha val="85000"/>
            </a:schemeClr>
          </a:solidFill>
        </p:spPr>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　介護支援専門員は</a:t>
            </a:r>
            <a:r>
              <a:rPr kumimoji="1" lang="ja-JP" altLang="en-US" sz="2400" dirty="0">
                <a:solidFill>
                  <a:srgbClr val="FF0000"/>
                </a:solidFill>
                <a:latin typeface="BIZ UDPゴシック" panose="020B0400000000000000" pitchFamily="50" charset="-128"/>
                <a:ea typeface="BIZ UDPゴシック" panose="020B0400000000000000" pitchFamily="50" charset="-128"/>
              </a:rPr>
              <a:t>利用者に一番近い存在</a:t>
            </a:r>
            <a:r>
              <a:rPr kumimoji="1" lang="ja-JP" altLang="en-US" sz="2400" dirty="0">
                <a:latin typeface="BIZ UDPゴシック" panose="020B0400000000000000" pitchFamily="50" charset="-128"/>
                <a:ea typeface="BIZ UDPゴシック" panose="020B0400000000000000" pitchFamily="50" charset="-128"/>
              </a:rPr>
              <a:t>です。</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利用者、家族の</a:t>
            </a:r>
            <a:r>
              <a:rPr lang="en-US" altLang="ja-JP" sz="2400" dirty="0">
                <a:latin typeface="BIZ UDPゴシック" panose="020B0400000000000000" pitchFamily="50" charset="-128"/>
                <a:ea typeface="BIZ UDPゴシック" panose="020B0400000000000000" pitchFamily="50" charset="-128"/>
              </a:rPr>
              <a:t>8</a:t>
            </a:r>
            <a:r>
              <a:rPr lang="ja-JP" altLang="en-US" sz="2400" dirty="0">
                <a:latin typeface="BIZ UDPゴシック" panose="020B0400000000000000" pitchFamily="50" charset="-128"/>
                <a:ea typeface="BIZ UDPゴシック" panose="020B0400000000000000" pitchFamily="50" charset="-128"/>
              </a:rPr>
              <a:t>割以上が介護支援専門員を頼りにしており、</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a:t>
            </a:r>
            <a:r>
              <a:rPr kumimoji="1" lang="ja-JP" altLang="en-US" sz="2400" dirty="0">
                <a:solidFill>
                  <a:srgbClr val="FF0000"/>
                </a:solidFill>
                <a:latin typeface="BIZ UDPゴシック" panose="020B0400000000000000" pitchFamily="50" charset="-128"/>
                <a:ea typeface="BIZ UDPゴシック" panose="020B0400000000000000" pitchFamily="50" charset="-128"/>
              </a:rPr>
              <a:t>対応に満足しています</a:t>
            </a:r>
            <a:r>
              <a:rPr kumimoji="1" lang="ja-JP" altLang="en-US" sz="2400" dirty="0">
                <a:latin typeface="BIZ UDPゴシック" panose="020B0400000000000000" pitchFamily="50" charset="-128"/>
                <a:ea typeface="BIZ UDPゴシック" panose="020B0400000000000000" pitchFamily="50" charset="-128"/>
              </a:rPr>
              <a:t>。</a:t>
            </a:r>
            <a:endParaRPr kumimoji="1"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自分のケアプランに自信を持って、利用者、家族が安心して</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生活できるよう支援していきましょう！</a:t>
            </a:r>
            <a:r>
              <a:rPr kumimoji="1" lang="ja-JP" altLang="en-US" sz="2400" dirty="0">
                <a:latin typeface="BIZ UDPゴシック" panose="020B0400000000000000" pitchFamily="50" charset="-128"/>
                <a:ea typeface="BIZ UDPゴシック" panose="020B0400000000000000" pitchFamily="50" charset="-128"/>
              </a:rPr>
              <a:t>　</a:t>
            </a:r>
          </a:p>
        </p:txBody>
      </p:sp>
    </p:spTree>
    <p:extLst>
      <p:ext uri="{BB962C8B-B14F-4D97-AF65-F5344CB8AC3E}">
        <p14:creationId xmlns:p14="http://schemas.microsoft.com/office/powerpoint/2010/main" val="35465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図表 2"/>
          <p:cNvGraphicFramePr/>
          <p:nvPr>
            <p:extLst>
              <p:ext uri="{D42A27DB-BD31-4B8C-83A1-F6EECF244321}">
                <p14:modId xmlns:p14="http://schemas.microsoft.com/office/powerpoint/2010/main" val="3842446532"/>
              </p:ext>
            </p:extLst>
          </p:nvPr>
        </p:nvGraphicFramePr>
        <p:xfrm>
          <a:off x="107504" y="116632"/>
          <a:ext cx="8784976"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p:cNvSpPr txBox="1"/>
          <p:nvPr/>
        </p:nvSpPr>
        <p:spPr>
          <a:xfrm>
            <a:off x="683568" y="885414"/>
            <a:ext cx="378630" cy="461665"/>
          </a:xfrm>
          <a:prstGeom prst="rect">
            <a:avLst/>
          </a:prstGeom>
          <a:noFill/>
        </p:spPr>
        <p:txBody>
          <a:bodyPr wrap="none" rtlCol="0">
            <a:spAutoFit/>
          </a:bodyPr>
          <a:lstStyle/>
          <a:p>
            <a:r>
              <a:rPr kumimoji="1" lang="en-US" altLang="ja-JP" sz="2400" dirty="0">
                <a:latin typeface="BIZ UDPゴシック" panose="020B0400000000000000" pitchFamily="50" charset="-128"/>
                <a:ea typeface="BIZ UDPゴシック" panose="020B0400000000000000" pitchFamily="50" charset="-128"/>
              </a:rPr>
              <a:t>1</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253539" y="2348880"/>
            <a:ext cx="418704" cy="461665"/>
          </a:xfrm>
          <a:prstGeom prst="rect">
            <a:avLst/>
          </a:prstGeom>
          <a:noFill/>
        </p:spPr>
        <p:txBody>
          <a:bodyPr wrap="none" rtlCol="0">
            <a:spAutoFit/>
          </a:bodyPr>
          <a:lstStyle/>
          <a:p>
            <a:r>
              <a:rPr lang="en-US" altLang="ja-JP" sz="2400" dirty="0">
                <a:latin typeface="BIZ UDPゴシック" panose="020B0400000000000000" pitchFamily="50" charset="-128"/>
                <a:ea typeface="BIZ UDPゴシック" panose="020B0400000000000000" pitchFamily="50" charset="-128"/>
              </a:rPr>
              <a:t>2</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252910" y="3933056"/>
            <a:ext cx="418704" cy="461665"/>
          </a:xfrm>
          <a:prstGeom prst="rect">
            <a:avLst/>
          </a:prstGeom>
          <a:noFill/>
        </p:spPr>
        <p:txBody>
          <a:bodyPr wrap="none" rtlCol="0">
            <a:spAutoFit/>
          </a:bodyPr>
          <a:lstStyle/>
          <a:p>
            <a:r>
              <a:rPr lang="en-US" altLang="ja-JP" sz="2400" dirty="0">
                <a:latin typeface="BIZ UDPゴシック" panose="020B0400000000000000" pitchFamily="50" charset="-128"/>
                <a:ea typeface="BIZ UDPゴシック" panose="020B0400000000000000" pitchFamily="50" charset="-128"/>
              </a:rPr>
              <a:t>3</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642680" y="5373216"/>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４</a:t>
            </a:r>
            <a:endParaRPr kumimoji="1"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78680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5866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r>
                <a:rPr kumimoji="1" lang="ja-JP" altLang="en-US" sz="2400" kern="1200" dirty="0">
                  <a:latin typeface="BIZ UDPゴシック" panose="020B0400000000000000" pitchFamily="50" charset="-128"/>
                  <a:ea typeface="BIZ UDPゴシック" panose="020B0400000000000000" pitchFamily="50" charset="-128"/>
                </a:rPr>
                <a:t>沖縄県多職種連携ケアマネジメント支援事業</a:t>
              </a:r>
              <a:r>
                <a:rPr lang="ja-JP" altLang="en-US" sz="2400" dirty="0">
                  <a:latin typeface="BIZ UDPゴシック" panose="020B0400000000000000" pitchFamily="50" charset="-128"/>
                  <a:ea typeface="BIZ UDPゴシック" panose="020B0400000000000000" pitchFamily="50" charset="-128"/>
                </a:rPr>
                <a:t>とは</a:t>
              </a:r>
              <a:endParaRPr kumimoji="1" lang="en-US" altLang="ja-JP"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en-US" altLang="ja-JP" sz="2400" dirty="0">
                <a:latin typeface="BIZ UDPゴシック" panose="020B0400000000000000" pitchFamily="50" charset="-128"/>
                <a:ea typeface="BIZ UDPゴシック" panose="020B0400000000000000" pitchFamily="50" charset="-128"/>
              </a:rPr>
              <a:t>0</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259456" y="1844824"/>
            <a:ext cx="8698215" cy="3785652"/>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保険者等が実施する介護予防及び介護給付にかかるケアプラン</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点検業務に際し、</a:t>
            </a:r>
            <a:r>
              <a:rPr lang="ja-JP" altLang="en-US" sz="2400" dirty="0">
                <a:solidFill>
                  <a:srgbClr val="FF0000"/>
                </a:solidFill>
                <a:latin typeface="BIZ UDPゴシック" panose="020B0400000000000000" pitchFamily="50" charset="-128"/>
                <a:ea typeface="BIZ UDPゴシック" panose="020B0400000000000000" pitchFamily="50" charset="-128"/>
              </a:rPr>
              <a:t>自立支援及び重度化防止</a:t>
            </a:r>
            <a:r>
              <a:rPr lang="ja-JP" altLang="en-US" sz="2400" dirty="0">
                <a:latin typeface="BIZ UDPゴシック" panose="020B0400000000000000" pitchFamily="50" charset="-128"/>
                <a:ea typeface="BIZ UDPゴシック" panose="020B0400000000000000" pitchFamily="50" charset="-128"/>
              </a:rPr>
              <a:t>の観点から保険者が</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適切に当該業務を実施できるよう</a:t>
            </a:r>
            <a:r>
              <a:rPr lang="ja-JP" altLang="en-US" sz="2400" dirty="0">
                <a:solidFill>
                  <a:srgbClr val="FF0000"/>
                </a:solidFill>
                <a:latin typeface="BIZ UDPゴシック" panose="020B0400000000000000" pitchFamily="50" charset="-128"/>
                <a:ea typeface="BIZ UDPゴシック" panose="020B0400000000000000" pitchFamily="50" charset="-128"/>
              </a:rPr>
              <a:t>技術的支援</a:t>
            </a:r>
            <a:r>
              <a:rPr lang="ja-JP" altLang="en-US" sz="2400" dirty="0">
                <a:latin typeface="BIZ UDPゴシック" panose="020B0400000000000000" pitchFamily="50" charset="-128"/>
                <a:ea typeface="BIZ UDPゴシック" panose="020B0400000000000000" pitchFamily="50" charset="-128"/>
              </a:rPr>
              <a:t>を図るための必要</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な事項を定める者とする。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派遣アドバイザーは</a:t>
            </a:r>
            <a:r>
              <a:rPr lang="ja-JP" altLang="en-US" sz="2400" dirty="0">
                <a:solidFill>
                  <a:srgbClr val="FF0000"/>
                </a:solidFill>
                <a:latin typeface="BIZ UDPゴシック" panose="020B0400000000000000" pitchFamily="50" charset="-128"/>
                <a:ea typeface="BIZ UDPゴシック" panose="020B0400000000000000" pitchFamily="50" charset="-128"/>
              </a:rPr>
              <a:t>沖縄県介護支援専門員協会、沖縄県リハビリ</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ja-JP" altLang="en-US" sz="2400" dirty="0">
                <a:solidFill>
                  <a:srgbClr val="FF0000"/>
                </a:solidFill>
                <a:latin typeface="BIZ UDPゴシック" panose="020B0400000000000000" pitchFamily="50" charset="-128"/>
                <a:ea typeface="BIZ UDPゴシック" panose="020B0400000000000000" pitchFamily="50" charset="-128"/>
              </a:rPr>
              <a:t>テーション専門職協会</a:t>
            </a:r>
            <a:r>
              <a:rPr lang="ja-JP" altLang="en-US" sz="2400" dirty="0">
                <a:latin typeface="BIZ UDPゴシック" panose="020B0400000000000000" pitchFamily="50" charset="-128"/>
                <a:ea typeface="BIZ UDPゴシック" panose="020B0400000000000000" pitchFamily="50" charset="-128"/>
              </a:rPr>
              <a:t>とする。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令和</a:t>
            </a:r>
            <a:r>
              <a:rPr lang="en-US" altLang="ja-JP" sz="2400" dirty="0">
                <a:latin typeface="BIZ UDPゴシック" panose="020B0400000000000000" pitchFamily="50" charset="-128"/>
                <a:ea typeface="BIZ UDPゴシック" panose="020B0400000000000000" pitchFamily="50" charset="-128"/>
              </a:rPr>
              <a:t>7</a:t>
            </a:r>
            <a:r>
              <a:rPr lang="ja-JP" altLang="en-US" sz="2400" dirty="0">
                <a:latin typeface="BIZ UDPゴシック" panose="020B0400000000000000" pitchFamily="50" charset="-128"/>
                <a:ea typeface="BIZ UDPゴシック" panose="020B0400000000000000" pitchFamily="50" charset="-128"/>
              </a:rPr>
              <a:t>年度</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離島含む</a:t>
            </a:r>
            <a:r>
              <a:rPr lang="en-US" altLang="ja-JP" sz="2400" dirty="0">
                <a:latin typeface="BIZ UDPゴシック" panose="020B0400000000000000" pitchFamily="50" charset="-128"/>
                <a:ea typeface="BIZ UDPゴシック" panose="020B0400000000000000" pitchFamily="50" charset="-128"/>
              </a:rPr>
              <a:t>8</a:t>
            </a:r>
            <a:r>
              <a:rPr lang="ja-JP" altLang="en-US" sz="2400" dirty="0">
                <a:latin typeface="BIZ UDPゴシック" panose="020B0400000000000000" pitchFamily="50" charset="-128"/>
                <a:ea typeface="BIZ UDPゴシック" panose="020B0400000000000000" pitchFamily="50" charset="-128"/>
              </a:rPr>
              <a:t>保険者から依頼あり</a:t>
            </a:r>
            <a:endParaRPr lang="en-US" altLang="ja-JP" sz="2400" dirty="0">
              <a:latin typeface="BIZ UDPゴシック" panose="020B0400000000000000" pitchFamily="50" charset="-128"/>
              <a:ea typeface="BIZ UDPゴシック" panose="020B0400000000000000" pitchFamily="50" charset="-12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354647"/>
            <a:ext cx="3007731" cy="225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10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5866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r>
                <a:rPr kumimoji="1" lang="ja-JP" altLang="en-US" sz="2400" kern="1200" dirty="0">
                  <a:latin typeface="BIZ UDPゴシック" panose="020B0400000000000000" pitchFamily="50" charset="-128"/>
                  <a:ea typeface="BIZ UDPゴシック" panose="020B0400000000000000" pitchFamily="50" charset="-128"/>
                </a:rPr>
                <a:t>沖縄県多職種連携ケアマネジメント支援事業から</a:t>
              </a:r>
              <a:endParaRPr kumimoji="1" lang="en-US" altLang="ja-JP" sz="2400" kern="1200" dirty="0">
                <a:latin typeface="BIZ UDPゴシック" panose="020B0400000000000000" pitchFamily="50" charset="-128"/>
                <a:ea typeface="BIZ UDPゴシック" panose="020B0400000000000000" pitchFamily="50" charset="-128"/>
              </a:endParaRPr>
            </a:p>
            <a:p>
              <a:pPr lvl="0" algn="l" defTabSz="1066800" rtl="0">
                <a:lnSpc>
                  <a:spcPct val="90000"/>
                </a:lnSpc>
                <a:spcBef>
                  <a:spcPct val="0"/>
                </a:spcBef>
                <a:spcAft>
                  <a:spcPct val="35000"/>
                </a:spcAft>
              </a:pPr>
              <a:r>
                <a:rPr kumimoji="1" lang="ja-JP" altLang="en-US" sz="2400" kern="1200" dirty="0">
                  <a:latin typeface="BIZ UDPゴシック" panose="020B0400000000000000" pitchFamily="50" charset="-128"/>
                  <a:ea typeface="BIZ UDPゴシック" panose="020B0400000000000000" pitchFamily="50" charset="-128"/>
                </a:rPr>
                <a:t>見えてきたこと</a:t>
              </a: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378630" cy="461665"/>
          </a:xfrm>
          <a:prstGeom prst="rect">
            <a:avLst/>
          </a:prstGeom>
          <a:noFill/>
        </p:spPr>
        <p:txBody>
          <a:bodyPr wrap="none" rtlCol="0">
            <a:spAutoFit/>
          </a:bodyPr>
          <a:lstStyle/>
          <a:p>
            <a:r>
              <a:rPr kumimoji="1" lang="en-US" altLang="ja-JP" sz="2400" dirty="0">
                <a:latin typeface="BIZ UDPゴシック" panose="020B0400000000000000" pitchFamily="50" charset="-128"/>
                <a:ea typeface="BIZ UDPゴシック" panose="020B0400000000000000" pitchFamily="50" charset="-128"/>
              </a:rPr>
              <a:t>1</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67544" y="1988840"/>
            <a:ext cx="8565165" cy="2677656"/>
          </a:xfrm>
          <a:prstGeom prst="rect">
            <a:avLst/>
          </a:prstGeom>
          <a:noFill/>
        </p:spPr>
        <p:txBody>
          <a:bodyPr wrap="none" rtlCol="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a:t>
            </a:r>
            <a:r>
              <a:rPr kumimoji="1" lang="ja-JP" altLang="en-US" sz="2400" dirty="0">
                <a:solidFill>
                  <a:srgbClr val="FF0000"/>
                </a:solidFill>
                <a:latin typeface="BIZ UDPゴシック" panose="020B0400000000000000" pitchFamily="50" charset="-128"/>
                <a:ea typeface="BIZ UDPゴシック" panose="020B0400000000000000" pitchFamily="50" charset="-128"/>
              </a:rPr>
              <a:t>サービスを選択した理由が分かりにくい</a:t>
            </a:r>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p>
          <a:p>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例）　週</a:t>
            </a:r>
            <a:r>
              <a:rPr lang="ja-JP" altLang="en-US" sz="2400" dirty="0">
                <a:latin typeface="BIZ UDPゴシック" panose="020B0400000000000000" pitchFamily="50" charset="-128"/>
                <a:ea typeface="BIZ UDPゴシック" panose="020B0400000000000000" pitchFamily="50" charset="-128"/>
              </a:rPr>
              <a:t>４</a:t>
            </a:r>
            <a:r>
              <a:rPr kumimoji="1" lang="ja-JP" altLang="en-US" sz="2400" dirty="0">
                <a:latin typeface="BIZ UDPゴシック" panose="020B0400000000000000" pitchFamily="50" charset="-128"/>
                <a:ea typeface="BIZ UDPゴシック" panose="020B0400000000000000" pitchFamily="50" charset="-128"/>
              </a:rPr>
              <a:t>日デイサービス</a:t>
            </a:r>
            <a:r>
              <a:rPr lang="ja-JP" altLang="en-US" sz="2400" dirty="0">
                <a:latin typeface="BIZ UDPゴシック" panose="020B0400000000000000" pitchFamily="50" charset="-128"/>
                <a:ea typeface="BIZ UDPゴシック" panose="020B0400000000000000" pitchFamily="50" charset="-128"/>
              </a:rPr>
              <a:t>に通う</a:t>
            </a:r>
            <a:r>
              <a:rPr kumimoji="1" lang="ja-JP" altLang="en-US" sz="2400" dirty="0">
                <a:latin typeface="BIZ UDPゴシック" panose="020B0400000000000000" pitchFamily="50" charset="-128"/>
                <a:ea typeface="BIZ UDPゴシック" panose="020B0400000000000000" pitchFamily="50" charset="-128"/>
              </a:rPr>
              <a:t>理由は？</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例）　ヘルパーが生活援助に入る理由は？</a:t>
            </a:r>
            <a:endParaRPr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担当ケアマネに聞けば、理由をちゃんと答えるが、</a:t>
            </a:r>
            <a:r>
              <a:rPr lang="ja-JP" altLang="en-US" sz="2400" dirty="0">
                <a:latin typeface="BIZ UDPゴシック" panose="020B0400000000000000" pitchFamily="50" charset="-128"/>
                <a:ea typeface="BIZ UDPゴシック" panose="020B0400000000000000" pitchFamily="50" charset="-128"/>
              </a:rPr>
              <a:t>アセスメント</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シートやケアプラン、担当者会議録から</a:t>
            </a:r>
            <a:r>
              <a:rPr lang="ja-JP" altLang="en-US" sz="2400" dirty="0">
                <a:solidFill>
                  <a:srgbClr val="FF0000"/>
                </a:solidFill>
                <a:latin typeface="BIZ UDPゴシック" panose="020B0400000000000000" pitchFamily="50" charset="-128"/>
                <a:ea typeface="BIZ UDPゴシック" panose="020B0400000000000000" pitchFamily="50" charset="-128"/>
              </a:rPr>
              <a:t>明確な根拠が見えない</a:t>
            </a:r>
            <a:r>
              <a:rPr lang="ja-JP" altLang="en-US" sz="2400" dirty="0">
                <a:latin typeface="BIZ UDPゴシック" panose="020B0400000000000000" pitchFamily="50" charset="-128"/>
                <a:ea typeface="BIZ UDPゴシック" panose="020B0400000000000000" pitchFamily="50" charset="-128"/>
              </a:rPr>
              <a:t>。</a:t>
            </a:r>
            <a:endParaRPr lang="en-US" altLang="ja-JP"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8926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5866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r>
                <a:rPr kumimoji="1" lang="ja-JP" altLang="en-US" sz="2400" kern="1200" dirty="0">
                  <a:latin typeface="BIZ UDPゴシック" panose="020B0400000000000000" pitchFamily="50" charset="-128"/>
                  <a:ea typeface="BIZ UDPゴシック" panose="020B0400000000000000" pitchFamily="50" charset="-128"/>
                </a:rPr>
                <a:t>沖縄県多職種連携ケアマネジメント支援事業から</a:t>
              </a:r>
              <a:endParaRPr kumimoji="1" lang="en-US" altLang="ja-JP" sz="2400" kern="1200" dirty="0">
                <a:latin typeface="BIZ UDPゴシック" panose="020B0400000000000000" pitchFamily="50" charset="-128"/>
                <a:ea typeface="BIZ UDPゴシック" panose="020B0400000000000000" pitchFamily="50" charset="-128"/>
              </a:endParaRPr>
            </a:p>
            <a:p>
              <a:pPr lvl="0" algn="l" defTabSz="1066800" rtl="0">
                <a:lnSpc>
                  <a:spcPct val="90000"/>
                </a:lnSpc>
                <a:spcBef>
                  <a:spcPct val="0"/>
                </a:spcBef>
                <a:spcAft>
                  <a:spcPct val="35000"/>
                </a:spcAft>
              </a:pPr>
              <a:r>
                <a:rPr kumimoji="1" lang="ja-JP" altLang="en-US" sz="2400" kern="1200" dirty="0">
                  <a:latin typeface="BIZ UDPゴシック" panose="020B0400000000000000" pitchFamily="50" charset="-128"/>
                  <a:ea typeface="BIZ UDPゴシック" panose="020B0400000000000000" pitchFamily="50" charset="-128"/>
                </a:rPr>
                <a:t>見えてきたこと</a:t>
              </a: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378630" cy="461665"/>
          </a:xfrm>
          <a:prstGeom prst="rect">
            <a:avLst/>
          </a:prstGeom>
          <a:noFill/>
        </p:spPr>
        <p:txBody>
          <a:bodyPr wrap="none" rtlCol="0">
            <a:spAutoFit/>
          </a:bodyPr>
          <a:lstStyle/>
          <a:p>
            <a:r>
              <a:rPr kumimoji="1" lang="en-US" altLang="ja-JP" sz="2400" dirty="0">
                <a:latin typeface="BIZ UDPゴシック" panose="020B0400000000000000" pitchFamily="50" charset="-128"/>
                <a:ea typeface="BIZ UDPゴシック" panose="020B0400000000000000" pitchFamily="50" charset="-128"/>
              </a:rPr>
              <a:t>1</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657195" y="5749228"/>
            <a:ext cx="792088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アセスメント、課題分析を行い、原因を追究していくと</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真に必要なサービス内容が見えてくることもある</a:t>
            </a:r>
            <a:endParaRPr lang="en-US" altLang="ja-JP" sz="2400" dirty="0">
              <a:latin typeface="BIZ UDPゴシック" panose="020B0400000000000000" pitchFamily="50" charset="-128"/>
              <a:ea typeface="BIZ UDPゴシック" panose="020B0400000000000000" pitchFamily="50" charset="-128"/>
            </a:endParaRPr>
          </a:p>
        </p:txBody>
      </p:sp>
      <p:graphicFrame>
        <p:nvGraphicFramePr>
          <p:cNvPr id="11" name="図表 10"/>
          <p:cNvGraphicFramePr/>
          <p:nvPr>
            <p:extLst>
              <p:ext uri="{D42A27DB-BD31-4B8C-83A1-F6EECF244321}">
                <p14:modId xmlns:p14="http://schemas.microsoft.com/office/powerpoint/2010/main" val="2279100897"/>
              </p:ext>
            </p:extLst>
          </p:nvPr>
        </p:nvGraphicFramePr>
        <p:xfrm>
          <a:off x="477123" y="1700808"/>
          <a:ext cx="826079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80" y="4149080"/>
            <a:ext cx="1159127" cy="141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9952" y="4149077"/>
            <a:ext cx="1159127" cy="141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2240" y="4149078"/>
            <a:ext cx="1159127" cy="141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43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5866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r>
                <a:rPr kumimoji="1" lang="ja-JP" altLang="en-US" sz="2400" kern="1200" dirty="0">
                  <a:latin typeface="BIZ UDPゴシック" panose="020B0400000000000000" pitchFamily="50" charset="-128"/>
                  <a:ea typeface="BIZ UDPゴシック" panose="020B0400000000000000" pitchFamily="50" charset="-128"/>
                </a:rPr>
                <a:t>沖縄県多職種連携ケアマネジメント支援事業から</a:t>
              </a:r>
              <a:endParaRPr kumimoji="1" lang="en-US" altLang="ja-JP" sz="2400" kern="1200" dirty="0">
                <a:latin typeface="BIZ UDPゴシック" panose="020B0400000000000000" pitchFamily="50" charset="-128"/>
                <a:ea typeface="BIZ UDPゴシック" panose="020B0400000000000000" pitchFamily="50" charset="-128"/>
              </a:endParaRPr>
            </a:p>
            <a:p>
              <a:pPr lvl="0" algn="l" defTabSz="1066800" rtl="0">
                <a:lnSpc>
                  <a:spcPct val="90000"/>
                </a:lnSpc>
                <a:spcBef>
                  <a:spcPct val="0"/>
                </a:spcBef>
                <a:spcAft>
                  <a:spcPct val="35000"/>
                </a:spcAft>
              </a:pPr>
              <a:r>
                <a:rPr kumimoji="1" lang="ja-JP" altLang="en-US" sz="2400" kern="1200" dirty="0">
                  <a:latin typeface="BIZ UDPゴシック" panose="020B0400000000000000" pitchFamily="50" charset="-128"/>
                  <a:ea typeface="BIZ UDPゴシック" panose="020B0400000000000000" pitchFamily="50" charset="-128"/>
                </a:rPr>
                <a:t>見えてきたこと</a:t>
              </a: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378630" cy="461665"/>
          </a:xfrm>
          <a:prstGeom prst="rect">
            <a:avLst/>
          </a:prstGeom>
          <a:noFill/>
        </p:spPr>
        <p:txBody>
          <a:bodyPr wrap="none" rtlCol="0">
            <a:spAutoFit/>
          </a:bodyPr>
          <a:lstStyle/>
          <a:p>
            <a:r>
              <a:rPr kumimoji="1" lang="en-US" altLang="ja-JP" sz="2400" dirty="0">
                <a:latin typeface="BIZ UDPゴシック" panose="020B0400000000000000" pitchFamily="50" charset="-128"/>
                <a:ea typeface="BIZ UDPゴシック" panose="020B0400000000000000" pitchFamily="50" charset="-128"/>
              </a:rPr>
              <a:t>1</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539552" y="1772816"/>
            <a:ext cx="8267007" cy="489364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2400" dirty="0">
                <a:latin typeface="BIZ UDPゴシック" panose="020B0400000000000000" pitchFamily="50" charset="-128"/>
                <a:ea typeface="BIZ UDPゴシック" panose="020B0400000000000000" pitchFamily="50" charset="-128"/>
              </a:rPr>
              <a:t>指定居宅介護支援（運営基準より）</a:t>
            </a:r>
            <a:endParaRPr kumimoji="1" lang="en-US" altLang="ja-JP" sz="2400" dirty="0">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13</a:t>
            </a:r>
            <a:r>
              <a:rPr lang="ja-JP" altLang="en-US" sz="2400" dirty="0">
                <a:latin typeface="BIZ UDPゴシック" panose="020B0400000000000000" pitchFamily="50" charset="-128"/>
                <a:ea typeface="BIZ UDPゴシック" panose="020B0400000000000000" pitchFamily="50" charset="-128"/>
              </a:rPr>
              <a:t>条の八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居宅サービス計画原案の作成（課題分析）</a:t>
            </a:r>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　</a:t>
            </a:r>
            <a:r>
              <a:rPr kumimoji="1" lang="ja-JP" altLang="en-US" sz="2400" dirty="0">
                <a:solidFill>
                  <a:srgbClr val="FF0000"/>
                </a:solidFill>
                <a:latin typeface="BIZ UDPゴシック" panose="020B0400000000000000" pitchFamily="50" charset="-128"/>
                <a:ea typeface="BIZ UDPゴシック" panose="020B0400000000000000" pitchFamily="50" charset="-128"/>
              </a:rPr>
              <a:t>▶計画立案の基となる課題分析をしっかりと行い記録する</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13</a:t>
            </a:r>
            <a:r>
              <a:rPr lang="ja-JP" altLang="en-US" sz="2400" dirty="0">
                <a:latin typeface="BIZ UDPゴシック" panose="020B0400000000000000" pitchFamily="50" charset="-128"/>
                <a:ea typeface="BIZ UDPゴシック" panose="020B0400000000000000" pitchFamily="50" charset="-128"/>
              </a:rPr>
              <a:t>条の九</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サービス担当者会議等による専門的意見の聴取</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▶サービス事業所、専門職からの意見も反映させる</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en-US" altLang="ja-JP" sz="2400" dirty="0">
                <a:latin typeface="BIZ UDPゴシック" panose="020B0400000000000000" pitchFamily="50" charset="-128"/>
                <a:ea typeface="BIZ UDPゴシック" panose="020B0400000000000000" pitchFamily="50" charset="-128"/>
              </a:rPr>
              <a:t>13</a:t>
            </a:r>
            <a:r>
              <a:rPr lang="ja-JP" altLang="en-US" sz="2400" dirty="0">
                <a:latin typeface="BIZ UDPゴシック" panose="020B0400000000000000" pitchFamily="50" charset="-128"/>
                <a:ea typeface="BIZ UDPゴシック" panose="020B0400000000000000" pitchFamily="50" charset="-128"/>
              </a:rPr>
              <a:t>条の十</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居宅サービス計画の説明及び同意</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ja-JP" altLang="en-US" sz="2400" dirty="0">
                <a:solidFill>
                  <a:srgbClr val="FF0000"/>
                </a:solidFill>
                <a:latin typeface="BIZ UDPゴシック" panose="020B0400000000000000" pitchFamily="50" charset="-128"/>
                <a:ea typeface="BIZ UDPゴシック" panose="020B0400000000000000" pitchFamily="50" charset="-128"/>
              </a:rPr>
              <a:t>▶計画を立案した根拠、その内容についてしっかり説明する</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6608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5866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２</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67544" y="1988840"/>
            <a:ext cx="5476179" cy="3785652"/>
          </a:xfrm>
          <a:prstGeom prst="rect">
            <a:avLst/>
          </a:prstGeom>
          <a:noFill/>
        </p:spPr>
        <p:txBody>
          <a:bodyPr wrap="none" rtlCol="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a:t>
            </a:r>
            <a:r>
              <a:rPr lang="ja-JP" altLang="en-US" sz="2400" dirty="0">
                <a:solidFill>
                  <a:srgbClr val="FF0000"/>
                </a:solidFill>
                <a:latin typeface="BIZ UDPゴシック" panose="020B0400000000000000" pitchFamily="50" charset="-128"/>
                <a:ea typeface="BIZ UDPゴシック" panose="020B0400000000000000" pitchFamily="50" charset="-128"/>
              </a:rPr>
              <a:t>目標設定が曖昧で評価しづらい</a:t>
            </a:r>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p>
          <a:p>
            <a:endParaRPr lang="en-US" altLang="ja-JP" sz="2400" dirty="0">
              <a:latin typeface="BIZ UDPゴシック" panose="020B0400000000000000" pitchFamily="50" charset="-128"/>
              <a:ea typeface="BIZ UDPゴシック" panose="020B0400000000000000" pitchFamily="50" charset="-128"/>
            </a:endParaRPr>
          </a:p>
          <a:p>
            <a:r>
              <a:rPr kumimoji="1" lang="ja-JP" altLang="en-US" sz="2400" dirty="0">
                <a:latin typeface="BIZ UDPゴシック" panose="020B0400000000000000" pitchFamily="50" charset="-128"/>
                <a:ea typeface="BIZ UDPゴシック" panose="020B0400000000000000" pitchFamily="50" charset="-128"/>
              </a:rPr>
              <a:t>例）　「下肢筋力の維持向上ができる」</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▶下肢とはどの部分か？　</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▶今の筋力状態は？</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▶本人が何をやるのか？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例）　「安心して生活する」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人いたら</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人に使える</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▶本人にとっての「安心」とは何か？</a:t>
            </a:r>
            <a:endParaRPr lang="en-US" altLang="ja-JP" sz="2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731867"/>
            <a:ext cx="5663730" cy="461665"/>
          </a:xfrm>
          <a:prstGeom prst="rect">
            <a:avLst/>
          </a:prstGeom>
        </p:spPr>
        <p:txBody>
          <a:bodyPr wrap="none">
            <a:spAutoFit/>
          </a:bodyPr>
          <a:lstStyle/>
          <a:p>
            <a:pPr lvl="0"/>
            <a:r>
              <a:rPr lang="ja-JP" altLang="ja-JP" sz="2400" dirty="0">
                <a:latin typeface="BIZ UDPゴシック" panose="020B0400000000000000" pitchFamily="50" charset="-128"/>
                <a:ea typeface="BIZ UDPゴシック" panose="020B0400000000000000" pitchFamily="50" charset="-128"/>
              </a:rPr>
              <a:t>利用者の自立支援に資する目標設定とは</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1880" y="3645024"/>
            <a:ext cx="2406765" cy="231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810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5866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２</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251521" y="1988839"/>
            <a:ext cx="8674169" cy="452431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ja-JP" altLang="en-US" sz="2400" dirty="0">
                <a:solidFill>
                  <a:srgbClr val="FF0000"/>
                </a:solidFill>
                <a:latin typeface="BIZ UDPゴシック" panose="020B0400000000000000" pitchFamily="50" charset="-128"/>
                <a:ea typeface="BIZ UDPゴシック" panose="020B0400000000000000" pitchFamily="50" charset="-128"/>
              </a:rPr>
              <a:t>「目標」</a:t>
            </a:r>
            <a:r>
              <a:rPr lang="ja-JP" altLang="en-US" sz="2400" dirty="0">
                <a:latin typeface="BIZ UDPゴシック" panose="020B0400000000000000" pitchFamily="50" charset="-128"/>
                <a:ea typeface="BIZ UDPゴシック" panose="020B0400000000000000" pitchFamily="50" charset="-128"/>
              </a:rPr>
              <a:t>は、利用者及び家族とともにアセスメントから導き出し</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た「自立支援」に資するニーズに対し、</a:t>
            </a:r>
            <a:r>
              <a:rPr lang="ja-JP" altLang="en-US" sz="2400" dirty="0">
                <a:solidFill>
                  <a:srgbClr val="FF0000"/>
                </a:solidFill>
                <a:latin typeface="BIZ UDPゴシック" panose="020B0400000000000000" pitchFamily="50" charset="-128"/>
                <a:ea typeface="BIZ UDPゴシック" panose="020B0400000000000000" pitchFamily="50" charset="-128"/>
              </a:rPr>
              <a:t>利用者支援の中核</a:t>
            </a:r>
            <a:r>
              <a:rPr lang="ja-JP" altLang="en-US" sz="2400" dirty="0">
                <a:latin typeface="BIZ UDPゴシック" panose="020B0400000000000000" pitchFamily="50" charset="-128"/>
                <a:ea typeface="BIZ UDPゴシック" panose="020B0400000000000000" pitchFamily="50" charset="-128"/>
              </a:rPr>
              <a:t>を</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なすものです。</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目標を設定する際には、</a:t>
            </a:r>
            <a:r>
              <a:rPr lang="ja-JP" altLang="en-US" sz="2400" dirty="0">
                <a:solidFill>
                  <a:srgbClr val="FF0000"/>
                </a:solidFill>
                <a:latin typeface="BIZ UDPゴシック" panose="020B0400000000000000" pitchFamily="50" charset="-128"/>
                <a:ea typeface="BIZ UDPゴシック" panose="020B0400000000000000" pitchFamily="50" charset="-128"/>
              </a:rPr>
              <a:t>抽象的な言葉ではなく、誰にでも分かり</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ja-JP" altLang="en-US" sz="2400" dirty="0">
                <a:solidFill>
                  <a:srgbClr val="FF0000"/>
                </a:solidFill>
                <a:latin typeface="BIZ UDPゴシック" panose="020B0400000000000000" pitchFamily="50" charset="-128"/>
                <a:ea typeface="BIZ UDPゴシック" panose="020B0400000000000000" pitchFamily="50" charset="-128"/>
              </a:rPr>
              <a:t>やすい具体的な内容で記載</a:t>
            </a:r>
            <a:r>
              <a:rPr lang="ja-JP" altLang="en-US" sz="2400" dirty="0">
                <a:latin typeface="BIZ UDPゴシック" panose="020B0400000000000000" pitchFamily="50" charset="-128"/>
                <a:ea typeface="BIZ UDPゴシック" panose="020B0400000000000000" pitchFamily="50" charset="-128"/>
              </a:rPr>
              <a:t>し、かつ目標は、</a:t>
            </a:r>
            <a:r>
              <a:rPr lang="ja-JP" altLang="en-US" sz="2400" dirty="0">
                <a:solidFill>
                  <a:srgbClr val="FF0000"/>
                </a:solidFill>
                <a:latin typeface="BIZ UDPゴシック" panose="020B0400000000000000" pitchFamily="50" charset="-128"/>
                <a:ea typeface="BIZ UDPゴシック" panose="020B0400000000000000" pitchFamily="50" charset="-128"/>
              </a:rPr>
              <a:t>実際に解決が可能</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ja-JP" altLang="en-US" sz="2400" dirty="0">
                <a:solidFill>
                  <a:srgbClr val="FF0000"/>
                </a:solidFill>
                <a:latin typeface="BIZ UDPゴシック" panose="020B0400000000000000" pitchFamily="50" charset="-128"/>
                <a:ea typeface="BIZ UDPゴシック" panose="020B0400000000000000" pitchFamily="50" charset="-128"/>
              </a:rPr>
              <a:t>と見込まれるもの</a:t>
            </a:r>
            <a:r>
              <a:rPr lang="ja-JP" altLang="en-US" sz="2400" dirty="0">
                <a:latin typeface="BIZ UDPゴシック" panose="020B0400000000000000" pitchFamily="50" charset="-128"/>
                <a:ea typeface="BIZ UDPゴシック" panose="020B0400000000000000" pitchFamily="50" charset="-128"/>
              </a:rPr>
              <a:t>でなくてはなりません。</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本人のストレングス、趣味活動などを生かし、自立支援に</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向けたケアプラン（目標）を立てていく必要があります。</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solidFill>
                  <a:srgbClr val="FF0000"/>
                </a:solidFill>
                <a:latin typeface="BIZ UDPゴシック" panose="020B0400000000000000" pitchFamily="50" charset="-128"/>
                <a:ea typeface="BIZ UDPゴシック" panose="020B0400000000000000" pitchFamily="50" charset="-128"/>
              </a:rPr>
              <a:t>「実行できる単位まで分解する」</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731867"/>
            <a:ext cx="5663730" cy="461665"/>
          </a:xfrm>
          <a:prstGeom prst="rect">
            <a:avLst/>
          </a:prstGeom>
        </p:spPr>
        <p:txBody>
          <a:bodyPr wrap="none">
            <a:spAutoFit/>
          </a:bodyPr>
          <a:lstStyle/>
          <a:p>
            <a:pPr lvl="0"/>
            <a:r>
              <a:rPr lang="ja-JP" altLang="ja-JP" sz="2400" dirty="0">
                <a:latin typeface="BIZ UDPゴシック" panose="020B0400000000000000" pitchFamily="50" charset="-128"/>
                <a:ea typeface="BIZ UDPゴシック" panose="020B0400000000000000" pitchFamily="50" charset="-128"/>
              </a:rPr>
              <a:t>利用者の自立支援に資する目標設定とは</a:t>
            </a:r>
          </a:p>
        </p:txBody>
      </p:sp>
    </p:spTree>
    <p:extLst>
      <p:ext uri="{BB962C8B-B14F-4D97-AF65-F5344CB8AC3E}">
        <p14:creationId xmlns:p14="http://schemas.microsoft.com/office/powerpoint/2010/main" val="190573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971600" y="458664"/>
            <a:ext cx="7954090" cy="1008071"/>
            <a:chOff x="736392" y="503773"/>
            <a:chExt cx="7954090" cy="1008071"/>
          </a:xfrm>
        </p:grpSpPr>
        <p:sp>
          <p:nvSpPr>
            <p:cNvPr id="4" name="正方形/長方形 3"/>
            <p:cNvSpPr/>
            <p:nvPr/>
          </p:nvSpPr>
          <p:spPr>
            <a:xfrm>
              <a:off x="736392" y="503773"/>
              <a:ext cx="7954090" cy="1008071"/>
            </a:xfrm>
            <a:prstGeom prst="rect">
              <a:avLst/>
            </a:prstGeom>
          </p:spPr>
          <p:style>
            <a:lnRef idx="3">
              <a:schemeClr val="accent1">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p>
          </p:txBody>
        </p:sp>
        <p:sp>
          <p:nvSpPr>
            <p:cNvPr id="5" name="正方形/長方形 4"/>
            <p:cNvSpPr/>
            <p:nvPr/>
          </p:nvSpPr>
          <p:spPr>
            <a:xfrm>
              <a:off x="736392" y="503773"/>
              <a:ext cx="7954090" cy="10080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57" tIns="60960" rIns="60960" bIns="60960" numCol="1" spcCol="1270" anchor="ctr" anchorCtr="0">
              <a:noAutofit/>
            </a:bodyPr>
            <a:lstStyle/>
            <a:p>
              <a:pPr lvl="0" algn="l" defTabSz="1066800" rtl="0">
                <a:lnSpc>
                  <a:spcPct val="90000"/>
                </a:lnSpc>
                <a:spcBef>
                  <a:spcPct val="0"/>
                </a:spcBef>
                <a:spcAft>
                  <a:spcPct val="35000"/>
                </a:spcAft>
              </a:pPr>
              <a:endParaRPr lang="ja-JP" altLang="en-US" sz="2400" kern="1200" dirty="0">
                <a:latin typeface="BIZ UDPゴシック" panose="020B0400000000000000" pitchFamily="50" charset="-128"/>
                <a:ea typeface="BIZ UDPゴシック" panose="020B0400000000000000" pitchFamily="50" charset="-128"/>
              </a:endParaRPr>
            </a:p>
          </p:txBody>
        </p:sp>
      </p:grpSp>
      <p:sp>
        <p:nvSpPr>
          <p:cNvPr id="2" name="円/楕円 1"/>
          <p:cNvSpPr/>
          <p:nvPr/>
        </p:nvSpPr>
        <p:spPr>
          <a:xfrm>
            <a:off x="179512" y="332656"/>
            <a:ext cx="1260089" cy="1260089"/>
          </a:xfrm>
          <a:prstGeom prst="ellipse">
            <a:avLst/>
          </a:prstGeom>
          <a:solidFill>
            <a:schemeClr val="tx2">
              <a:lumMod val="60000"/>
              <a:lumOff val="4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6" name="テキスト ボックス 5"/>
          <p:cNvSpPr txBox="1"/>
          <p:nvPr/>
        </p:nvSpPr>
        <p:spPr>
          <a:xfrm>
            <a:off x="657195" y="731867"/>
            <a:ext cx="418704" cy="461665"/>
          </a:xfrm>
          <a:prstGeom prst="rect">
            <a:avLst/>
          </a:prstGeom>
          <a:no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３</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67544" y="1988840"/>
            <a:ext cx="8068234" cy="4154984"/>
          </a:xfrm>
          <a:prstGeom prst="rect">
            <a:avLst/>
          </a:prstGeom>
          <a:noFill/>
        </p:spPr>
        <p:txBody>
          <a:bodyPr wrap="none" rtlCol="0">
            <a:spAutoFit/>
          </a:bodyPr>
          <a:lstStyle/>
          <a:p>
            <a:r>
              <a:rPr lang="en-US" altLang="ja-JP" sz="2400" dirty="0">
                <a:solidFill>
                  <a:srgbClr val="FF0000"/>
                </a:solidFill>
                <a:latin typeface="BIZ UDPゴシック" panose="020B0400000000000000" pitchFamily="50" charset="-128"/>
                <a:ea typeface="BIZ UDPゴシック" panose="020B0400000000000000" pitchFamily="50" charset="-128"/>
              </a:rPr>
              <a:t>『</a:t>
            </a:r>
            <a:r>
              <a:rPr lang="ja-JP" altLang="en-US" sz="2400" dirty="0">
                <a:solidFill>
                  <a:srgbClr val="FF0000"/>
                </a:solidFill>
                <a:latin typeface="BIZ UDPゴシック" panose="020B0400000000000000" pitchFamily="50" charset="-128"/>
                <a:ea typeface="BIZ UDPゴシック" panose="020B0400000000000000" pitchFamily="50" charset="-128"/>
              </a:rPr>
              <a:t>地域資源の利用、地域課題の共有</a:t>
            </a:r>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①</a:t>
            </a:r>
            <a:r>
              <a:rPr kumimoji="1" lang="ja-JP" altLang="en-US" sz="2400" dirty="0">
                <a:latin typeface="BIZ UDPゴシック" panose="020B0400000000000000" pitchFamily="50" charset="-128"/>
                <a:ea typeface="BIZ UDPゴシック" panose="020B0400000000000000" pitchFamily="50" charset="-128"/>
              </a:rPr>
              <a:t>台風接近による停電時に近隣住民のボランティアで</a:t>
            </a:r>
            <a:endParaRPr kumimoji="1"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kumimoji="1" lang="ja-JP" altLang="en-US" sz="2400" dirty="0">
                <a:latin typeface="BIZ UDPゴシック" panose="020B0400000000000000" pitchFamily="50" charset="-128"/>
                <a:ea typeface="BIZ UDPゴシック" panose="020B0400000000000000" pitchFamily="50" charset="-128"/>
              </a:rPr>
              <a:t>デイサービス</a:t>
            </a:r>
            <a:r>
              <a:rPr lang="ja-JP" altLang="en-US" sz="2400" dirty="0">
                <a:latin typeface="BIZ UDPゴシック" panose="020B0400000000000000" pitchFamily="50" charset="-128"/>
                <a:ea typeface="BIZ UDPゴシック" panose="020B0400000000000000" pitchFamily="50" charset="-128"/>
              </a:rPr>
              <a:t>におにぎりの配達があった。</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②地域に診療所やデイサービスが</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ヵ所しかないため、</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日頃から島の課題の共有はできている。</a:t>
            </a:r>
            <a:endParaRPr lang="en-US" altLang="ja-JP" sz="2400" dirty="0">
              <a:latin typeface="BIZ UDPゴシック" panose="020B0400000000000000" pitchFamily="50" charset="-128"/>
              <a:ea typeface="BIZ UDPゴシック" panose="020B0400000000000000" pitchFamily="50" charset="-128"/>
            </a:endParaRPr>
          </a:p>
          <a:p>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③この支援事業が継続する事で、保険者とケアマネの協力</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体制が強化でき、地域資源についても一緒に考える場所</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になるのではないかと思う。</a:t>
            </a:r>
            <a:endParaRPr lang="en-US" altLang="ja-JP" sz="2400" dirty="0">
              <a:latin typeface="BIZ UDPゴシック" panose="020B0400000000000000" pitchFamily="50" charset="-128"/>
              <a:ea typeface="BIZ UDPゴシック" panose="020B0400000000000000" pitchFamily="50" charset="-128"/>
            </a:endParaRPr>
          </a:p>
        </p:txBody>
      </p:sp>
      <p:sp>
        <p:nvSpPr>
          <p:cNvPr id="9" name="正方形/長方形 8"/>
          <p:cNvSpPr/>
          <p:nvPr/>
        </p:nvSpPr>
        <p:spPr>
          <a:xfrm>
            <a:off x="1691680" y="731867"/>
            <a:ext cx="5569153" cy="461665"/>
          </a:xfrm>
          <a:prstGeom prst="rect">
            <a:avLst/>
          </a:prstGeom>
        </p:spPr>
        <p:txBody>
          <a:bodyPr wrap="none">
            <a:spAutoFit/>
          </a:bodyPr>
          <a:lstStyle/>
          <a:p>
            <a:pPr lvl="0"/>
            <a:r>
              <a:rPr lang="ja-JP" altLang="en-US" sz="2400" dirty="0">
                <a:latin typeface="BIZ UDPゴシック" panose="020B0400000000000000" pitchFamily="50" charset="-128"/>
                <a:ea typeface="BIZ UDPゴシック" panose="020B0400000000000000" pitchFamily="50" charset="-128"/>
              </a:rPr>
              <a:t>社会資源の活用、行政への提案について</a:t>
            </a:r>
          </a:p>
        </p:txBody>
      </p:sp>
    </p:spTree>
    <p:extLst>
      <p:ext uri="{BB962C8B-B14F-4D97-AF65-F5344CB8AC3E}">
        <p14:creationId xmlns:p14="http://schemas.microsoft.com/office/powerpoint/2010/main" val="94736752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1462</Words>
  <Application>Microsoft Office PowerPoint</Application>
  <PresentationFormat>画面に合わせる (4:3)</PresentationFormat>
  <Paragraphs>173</Paragraphs>
  <Slides>16</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16</vt:i4>
      </vt:variant>
    </vt:vector>
  </HeadingPairs>
  <TitlesOfParts>
    <vt:vector size="20" baseType="lpstr">
      <vt:lpstr>BIZ UDPゴシック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nanbu</dc:creator>
  <cp:lastModifiedBy>大城真也</cp:lastModifiedBy>
  <cp:revision>26</cp:revision>
  <dcterms:created xsi:type="dcterms:W3CDTF">2025-07-30T02:49:58Z</dcterms:created>
  <dcterms:modified xsi:type="dcterms:W3CDTF">2025-08-12T06:51:18Z</dcterms:modified>
</cp:coreProperties>
</file>